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1" r:id="rId2"/>
    <p:sldId id="275" r:id="rId3"/>
    <p:sldId id="289" r:id="rId4"/>
    <p:sldId id="290" r:id="rId5"/>
    <p:sldId id="309" r:id="rId6"/>
    <p:sldId id="310" r:id="rId7"/>
    <p:sldId id="292" r:id="rId8"/>
    <p:sldId id="293" r:id="rId9"/>
    <p:sldId id="294" r:id="rId10"/>
    <p:sldId id="296" r:id="rId11"/>
    <p:sldId id="297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8" r:id="rId21"/>
    <p:sldId id="307" r:id="rId22"/>
    <p:sldId id="280" r:id="rId23"/>
    <p:sldId id="267" r:id="rId24"/>
  </p:sldIdLst>
  <p:sldSz cx="9144000" cy="5143500" type="screen16x9"/>
  <p:notesSz cx="9942513" cy="67611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83303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766567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149830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533091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916373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299644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682924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066195" algn="l" defTabSz="76656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33CC"/>
    <a:srgbClr val="336699"/>
    <a:srgbClr val="0066CC"/>
    <a:srgbClr val="003399"/>
    <a:srgbClr val="0066FF"/>
    <a:srgbClr val="0099FF"/>
    <a:srgbClr val="2580E6"/>
    <a:srgbClr val="068D41"/>
    <a:srgbClr val="9D3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lumOff val="1669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165" autoAdjust="0"/>
  </p:normalViewPr>
  <p:slideViewPr>
    <p:cSldViewPr snapToGrid="0" snapToObjects="1">
      <p:cViewPr varScale="1">
        <p:scale>
          <a:sx n="142" d="100"/>
          <a:sy n="142" d="100"/>
        </p:scale>
        <p:origin x="-840" y="-1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791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DF76-DEF8-4A6F-A417-666C89C98E2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791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BB1F0-063E-4939-8FC8-195B0B1B9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8366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2716213" y="506413"/>
            <a:ext cx="4510087" cy="253682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1325669" y="3211554"/>
            <a:ext cx="7291176" cy="304252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3428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766567" latinLnBrk="0">
      <a:defRPr sz="1000">
        <a:latin typeface="+mn-lt"/>
        <a:ea typeface="+mn-ea"/>
        <a:cs typeface="+mn-cs"/>
        <a:sym typeface="Calibri"/>
      </a:defRPr>
    </a:lvl1pPr>
    <a:lvl2pPr indent="228600" defTabSz="766567" latinLnBrk="0">
      <a:defRPr sz="1000">
        <a:latin typeface="+mn-lt"/>
        <a:ea typeface="+mn-ea"/>
        <a:cs typeface="+mn-cs"/>
        <a:sym typeface="Calibri"/>
      </a:defRPr>
    </a:lvl2pPr>
    <a:lvl3pPr indent="457200" defTabSz="766567" latinLnBrk="0">
      <a:defRPr sz="1000">
        <a:latin typeface="+mn-lt"/>
        <a:ea typeface="+mn-ea"/>
        <a:cs typeface="+mn-cs"/>
        <a:sym typeface="Calibri"/>
      </a:defRPr>
    </a:lvl3pPr>
    <a:lvl4pPr indent="685800" defTabSz="766567" latinLnBrk="0">
      <a:defRPr sz="1000">
        <a:latin typeface="+mn-lt"/>
        <a:ea typeface="+mn-ea"/>
        <a:cs typeface="+mn-cs"/>
        <a:sym typeface="Calibri"/>
      </a:defRPr>
    </a:lvl4pPr>
    <a:lvl5pPr indent="914400" defTabSz="766567" latinLnBrk="0">
      <a:defRPr sz="1000">
        <a:latin typeface="+mn-lt"/>
        <a:ea typeface="+mn-ea"/>
        <a:cs typeface="+mn-cs"/>
        <a:sym typeface="Calibri"/>
      </a:defRPr>
    </a:lvl5pPr>
    <a:lvl6pPr indent="1143000" defTabSz="766567" latinLnBrk="0">
      <a:defRPr sz="1000">
        <a:latin typeface="+mn-lt"/>
        <a:ea typeface="+mn-ea"/>
        <a:cs typeface="+mn-cs"/>
        <a:sym typeface="Calibri"/>
      </a:defRPr>
    </a:lvl6pPr>
    <a:lvl7pPr indent="1371600" defTabSz="766567" latinLnBrk="0">
      <a:defRPr sz="1000">
        <a:latin typeface="+mn-lt"/>
        <a:ea typeface="+mn-ea"/>
        <a:cs typeface="+mn-cs"/>
        <a:sym typeface="Calibri"/>
      </a:defRPr>
    </a:lvl7pPr>
    <a:lvl8pPr indent="1600200" defTabSz="766567" latinLnBrk="0">
      <a:defRPr sz="1000">
        <a:latin typeface="+mn-lt"/>
        <a:ea typeface="+mn-ea"/>
        <a:cs typeface="+mn-cs"/>
        <a:sym typeface="Calibri"/>
      </a:defRPr>
    </a:lvl8pPr>
    <a:lvl9pPr indent="1828800" defTabSz="766567" latinLnBrk="0">
      <a:defRPr sz="10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48" y="1597916"/>
            <a:ext cx="7772401" cy="1102519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19" y="2914650"/>
            <a:ext cx="6400801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383303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766567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14983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53309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57" y="3305206"/>
            <a:ext cx="7772402" cy="1021556"/>
          </a:xfrm>
          <a:prstGeom prst="rect">
            <a:avLst/>
          </a:prstGeo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57" y="2180034"/>
            <a:ext cx="7772402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1pPr>
            <a:lvl2pPr marL="0" indent="383303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2pPr>
            <a:lvl3pPr marL="0" indent="766567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3pPr>
            <a:lvl4pPr marL="0" indent="1149830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4pPr>
            <a:lvl5pPr marL="0" indent="1533091">
              <a:spcBef>
                <a:spcPts val="400"/>
              </a:spcBef>
              <a:buSzTx/>
              <a:buFontTx/>
              <a:buNone/>
              <a:defRPr sz="17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4" y="1200153"/>
            <a:ext cx="4038601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  <a:lvl2pPr marL="685844" indent="-302549">
              <a:spcBef>
                <a:spcPts val="500"/>
              </a:spcBef>
              <a:defRPr sz="2400"/>
            </a:lvl2pPr>
            <a:lvl3pPr marL="1037103" indent="-270564">
              <a:spcBef>
                <a:spcPts val="500"/>
              </a:spcBef>
              <a:defRPr sz="2400"/>
            </a:lvl3pPr>
            <a:lvl4pPr marL="1456449" indent="-306640">
              <a:spcBef>
                <a:spcPts val="500"/>
              </a:spcBef>
              <a:defRPr sz="2400"/>
            </a:lvl4pPr>
            <a:lvl5pPr marL="1839720" indent="-306640">
              <a:spcBef>
                <a:spcPts val="500"/>
              </a:spcBef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3" y="1151337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900" b="1"/>
            </a:lvl1pPr>
            <a:lvl2pPr marL="0" indent="383303">
              <a:spcBef>
                <a:spcPts val="400"/>
              </a:spcBef>
              <a:buSzTx/>
              <a:buFontTx/>
              <a:buNone/>
              <a:defRPr sz="1900" b="1"/>
            </a:lvl2pPr>
            <a:lvl3pPr marL="0" indent="766567">
              <a:spcBef>
                <a:spcPts val="400"/>
              </a:spcBef>
              <a:buSzTx/>
              <a:buFontTx/>
              <a:buNone/>
              <a:defRPr sz="1900" b="1"/>
            </a:lvl3pPr>
            <a:lvl4pPr marL="0" indent="1149830">
              <a:spcBef>
                <a:spcPts val="400"/>
              </a:spcBef>
              <a:buSzTx/>
              <a:buFontTx/>
              <a:buNone/>
              <a:defRPr sz="1900" b="1"/>
            </a:lvl4pPr>
            <a:lvl5pPr marL="0" indent="1533091">
              <a:spcBef>
                <a:spcPts val="400"/>
              </a:spcBef>
              <a:buSzTx/>
              <a:buFontTx/>
              <a:buNone/>
              <a:defRPr sz="19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73" y="1151337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9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12" y="204788"/>
            <a:ext cx="3008314" cy="871538"/>
          </a:xfrm>
          <a:prstGeom prst="rect">
            <a:avLst/>
          </a:prstGeom>
        </p:spPr>
        <p:txBody>
          <a:bodyPr anchor="b"/>
          <a:lstStyle>
            <a:lvl1pPr algn="l">
              <a:defRPr sz="17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1" y="204887"/>
            <a:ext cx="5111751" cy="4389834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211" y="1076489"/>
            <a:ext cx="3008315" cy="35182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00"/>
              </a:spcBef>
              <a:buSzTx/>
              <a:buFontTx/>
              <a:buNone/>
              <a:defRPr sz="12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308" y="3600484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17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308" y="459581"/>
            <a:ext cx="5486401" cy="3086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308" y="4025601"/>
            <a:ext cx="5486401" cy="60364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200"/>
            </a:lvl1pPr>
            <a:lvl2pPr marL="0" indent="383303">
              <a:spcBef>
                <a:spcPts val="200"/>
              </a:spcBef>
              <a:buSzTx/>
              <a:buFontTx/>
              <a:buNone/>
              <a:defRPr sz="1200"/>
            </a:lvl2pPr>
            <a:lvl3pPr marL="0" indent="766567">
              <a:spcBef>
                <a:spcPts val="200"/>
              </a:spcBef>
              <a:buSzTx/>
              <a:buFontTx/>
              <a:buNone/>
              <a:defRPr sz="1200"/>
            </a:lvl3pPr>
            <a:lvl4pPr marL="0" indent="1149830">
              <a:spcBef>
                <a:spcPts val="200"/>
              </a:spcBef>
              <a:buSzTx/>
              <a:buFontTx/>
              <a:buNone/>
              <a:defRPr sz="1200"/>
            </a:lvl4pPr>
            <a:lvl5pPr marL="0" indent="1533091">
              <a:spcBef>
                <a:spcPts val="200"/>
              </a:spcBef>
              <a:buSzTx/>
              <a:buFont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rgbClr val="FFFFFF"/>
            </a:gs>
            <a:gs pos="100000">
              <a:srgbClr val="949494">
                <a:alpha val="61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4" y="205978"/>
            <a:ext cx="8229601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299" tIns="38299" rIns="38299" bIns="3829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4" y="1200153"/>
            <a:ext cx="8229601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299" tIns="38299" rIns="38299" bIns="3829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68763" y="4797350"/>
            <a:ext cx="218037" cy="213672"/>
          </a:xfrm>
          <a:prstGeom prst="rect">
            <a:avLst/>
          </a:prstGeom>
          <a:ln w="12700">
            <a:miter lim="400000"/>
          </a:ln>
        </p:spPr>
        <p:txBody>
          <a:bodyPr wrap="none" lIns="38299" tIns="38299" rIns="38299" bIns="38299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87456" marR="0" indent="-287456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652752" marR="0" indent="-269457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038883" marR="0" indent="-272344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454194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–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837465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»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220733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604010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987292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370569" marR="0" indent="-304385" algn="l" defTabSz="766567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100000"/>
        <a:buFont typeface="Arial"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83303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766567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149830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533091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916373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299644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682924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066195" algn="r" defTabSz="76656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image" Target="../media/image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microsoft.com/office/2007/relationships/hdphoto" Target="../media/hdphoto4.wdp"/><Relationship Id="rId4" Type="http://schemas.openxmlformats.org/officeDocument/2006/relationships/image" Target="../media/image32.jpe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5"/>
          <p:cNvSpPr/>
          <p:nvPr/>
        </p:nvSpPr>
        <p:spPr>
          <a:xfrm>
            <a:off x="549521" y="3363838"/>
            <a:ext cx="7979075" cy="13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Прямоугольник 26"/>
          <p:cNvSpPr/>
          <p:nvPr/>
        </p:nvSpPr>
        <p:spPr>
          <a:xfrm>
            <a:off x="549521" y="4625718"/>
            <a:ext cx="7979075" cy="13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6" name="Прямоугольник 12"/>
          <p:cNvSpPr/>
          <p:nvPr/>
        </p:nvSpPr>
        <p:spPr>
          <a:xfrm>
            <a:off x="-72371" y="9355"/>
            <a:ext cx="9216371" cy="5184211"/>
          </a:xfrm>
          <a:prstGeom prst="rect">
            <a:avLst/>
          </a:prstGeom>
          <a:gradFill>
            <a:gsLst>
              <a:gs pos="0">
                <a:srgbClr val="103056"/>
              </a:gs>
              <a:gs pos="50000">
                <a:srgbClr val="17457D"/>
              </a:gs>
              <a:gs pos="100000">
                <a:srgbClr val="1B5295"/>
              </a:gs>
            </a:gsLst>
            <a:lin ang="2700000"/>
          </a:gradFill>
          <a:ln>
            <a:solidFill>
              <a:srgbClr val="AEAEAE"/>
            </a:solidFill>
          </a:ln>
          <a:effectLst>
            <a:outerShdw blurRad="50800" dist="38100" dir="189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defTabSz="766762"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98" name="Прямая соединительная линия 4"/>
          <p:cNvSpPr/>
          <p:nvPr/>
        </p:nvSpPr>
        <p:spPr>
          <a:xfrm>
            <a:off x="467543" y="1810141"/>
            <a:ext cx="8280922" cy="1"/>
          </a:xfrm>
          <a:prstGeom prst="line">
            <a:avLst/>
          </a:prstGeom>
          <a:ln w="3492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9" name="Прямая соединительная линия 15"/>
          <p:cNvSpPr/>
          <p:nvPr/>
        </p:nvSpPr>
        <p:spPr>
          <a:xfrm flipV="1">
            <a:off x="412750" y="4946650"/>
            <a:ext cx="8335715" cy="0"/>
          </a:xfrm>
          <a:prstGeom prst="line">
            <a:avLst/>
          </a:prstGeom>
          <a:ln w="34925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1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47" y="150618"/>
            <a:ext cx="1016311" cy="13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Рисунок 13" descr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459" y="250549"/>
            <a:ext cx="1215939" cy="1194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 descr="C:\Users\isaev-fu\Desktop\учеба\комплектование\2022\слайд абитуринтам\XXX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8570" r="1180" b="-3393"/>
          <a:stretch/>
        </p:blipFill>
        <p:spPr bwMode="auto">
          <a:xfrm>
            <a:off x="4006203" y="1863482"/>
            <a:ext cx="4742262" cy="31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9786" y="2100067"/>
            <a:ext cx="3566417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766567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</a:rPr>
              <a:t>Главное управление</a:t>
            </a:r>
          </a:p>
          <a:p>
            <a:pPr marL="0" marR="0" indent="0" algn="ctr" defTabSz="766567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</a:rPr>
              <a:t> МЧС России </a:t>
            </a:r>
          </a:p>
          <a:p>
            <a:pPr marL="0" marR="0" indent="0" algn="ctr" defTabSz="766567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bg1"/>
                </a:solidFill>
              </a:rPr>
              <a:t>по Свердловской области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87031" y="242950"/>
            <a:ext cx="6159134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766567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chemeClr val="bg1"/>
                </a:solidFill>
              </a:rPr>
              <a:t>Набор в образовательные организации высшего образования МЧС России 2025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5825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214947" y="3713459"/>
            <a:ext cx="3008313" cy="1295844"/>
          </a:xfrm>
          <a:prstGeom prst="roundRect">
            <a:avLst/>
          </a:prstGeom>
          <a:gradFill>
            <a:gsLst>
              <a:gs pos="57000">
                <a:srgbClr val="FF9900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endParaRPr lang="ru-RU" sz="800" b="1" dirty="0"/>
          </a:p>
        </p:txBody>
      </p:sp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Санкт-Петербургский университет ГПС МЧС </a:t>
              </a:r>
              <a:r>
                <a:rPr lang="ru-RU" sz="2400" b="1" dirty="0" smtClean="0">
                  <a:solidFill>
                    <a:schemeClr val="bg1"/>
                  </a:solidFill>
                </a:rPr>
                <a:t>России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10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Скругленный прямоугольник 48"/>
          <p:cNvSpPr/>
          <p:nvPr/>
        </p:nvSpPr>
        <p:spPr>
          <a:xfrm>
            <a:off x="3456398" y="2138460"/>
            <a:ext cx="1763036" cy="2430781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14103" y="2171516"/>
            <a:ext cx="1647627" cy="2523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Среднее </a:t>
            </a: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общее образование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</a:rPr>
              <a:t>11 классов)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bg1"/>
                </a:solidFill>
              </a:rPr>
              <a:t>или</a:t>
            </a: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среднее профессиональное 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(колледж, техникум)</a:t>
            </a:r>
          </a:p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029922" y="2407223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53106" y="1220661"/>
            <a:ext cx="3417347" cy="203325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ЕГЭ: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математика (профильная)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физика или химия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русский язык  </a:t>
            </a:r>
          </a:p>
          <a:p>
            <a:pPr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553106" y="3334984"/>
            <a:ext cx="3433024" cy="1632643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Результаты ЕГЭ или внутренние вступительн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 испытания ВУЗа:</a:t>
            </a:r>
          </a:p>
          <a:p>
            <a:pPr lvl="0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</a:t>
            </a: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жизнедеятельности</a:t>
            </a:r>
            <a:endParaRPr lang="en-US" sz="12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200" b="1" kern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Экзамен </a:t>
            </a:r>
            <a:r>
              <a:rPr lang="ru-RU" sz="1200" b="1" kern="1200" dirty="0">
                <a:solidFill>
                  <a:schemeClr val="bg1"/>
                </a:solidFill>
                <a:cs typeface="Times New Roman" panose="02020603050405020304" pitchFamily="18" charset="0"/>
              </a:rPr>
              <a:t>по Пожарной </a:t>
            </a:r>
            <a:r>
              <a:rPr lang="ru-RU" sz="1200" b="1" kern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безопасности</a:t>
            </a:r>
            <a:endParaRPr lang="en-US" sz="1200" b="1" kern="12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нормативов).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5172" y="2891855"/>
            <a:ext cx="33428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Специальные </a:t>
            </a:r>
            <a:r>
              <a:rPr lang="ru-RU" sz="1600" b="1" dirty="0" smtClean="0">
                <a:solidFill>
                  <a:schemeClr val="bg1"/>
                </a:solidFill>
              </a:rPr>
              <a:t>организационно- </a:t>
            </a:r>
            <a:r>
              <a:rPr lang="ru-RU" sz="1600" b="1" dirty="0">
                <a:solidFill>
                  <a:schemeClr val="bg1"/>
                </a:solidFill>
              </a:rPr>
              <a:t>технические </a:t>
            </a:r>
            <a:r>
              <a:rPr lang="ru-RU" sz="1600" b="1" dirty="0" smtClean="0">
                <a:solidFill>
                  <a:schemeClr val="bg1"/>
                </a:solidFill>
              </a:rPr>
              <a:t>системы – 5 лет</a:t>
            </a:r>
            <a:r>
              <a:rPr lang="ru-RU" sz="1600" b="1" dirty="0">
                <a:solidFill>
                  <a:schemeClr val="bg1"/>
                </a:solidFill>
              </a:rPr>
              <a:t>,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sz="1600" b="1" dirty="0" err="1" smtClean="0">
                <a:solidFill>
                  <a:schemeClr val="bg1"/>
                </a:solidFill>
              </a:rPr>
              <a:t>специалитет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7" name="Стрелка вправо 66"/>
          <p:cNvSpPr/>
          <p:nvPr/>
        </p:nvSpPr>
        <p:spPr>
          <a:xfrm>
            <a:off x="5029922" y="3603093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33" name="Picture 55" descr="G:\14042021234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4" y="1060973"/>
            <a:ext cx="3264302" cy="171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16" y="4456173"/>
            <a:ext cx="363471" cy="31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744" y="4537902"/>
            <a:ext cx="761723" cy="157380"/>
          </a:xfrm>
          <a:prstGeom prst="rect">
            <a:avLst/>
          </a:prstGeom>
        </p:spPr>
      </p:pic>
      <p:pic>
        <p:nvPicPr>
          <p:cNvPr id="43" name="Picture 2" descr="https://code-qr.ru/storage/generated/2024/08/24/238a8da1ac4568f2897c8de9e3d1503d/202408241905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52" y="3902702"/>
            <a:ext cx="452553" cy="4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081" y="3897261"/>
            <a:ext cx="452553" cy="45255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299" y="3898325"/>
            <a:ext cx="452553" cy="45255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3926" y="3898324"/>
            <a:ext cx="452553" cy="452553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922" y="3898326"/>
            <a:ext cx="452553" cy="452553"/>
          </a:xfrm>
          <a:prstGeom prst="rect">
            <a:avLst/>
          </a:prstGeom>
        </p:spPr>
      </p:pic>
      <p:pic>
        <p:nvPicPr>
          <p:cNvPr id="31" name="Рисунок 30" descr="D:\Гусев\! подготовка\2. Учеба\1. отбор на учебу\2022\!!! Агитация готово\YouTube_Logo_(2005-2011).png"/>
          <p:cNvPicPr/>
          <p:nvPr/>
        </p:nvPicPr>
        <p:blipFill>
          <a:blip r:embed="rId12"/>
          <a:stretch/>
        </p:blipFill>
        <p:spPr>
          <a:xfrm>
            <a:off x="1959857" y="4537902"/>
            <a:ext cx="399600" cy="144000"/>
          </a:xfrm>
          <a:prstGeom prst="rect">
            <a:avLst/>
          </a:prstGeom>
          <a:ln w="0">
            <a:noFill/>
          </a:ln>
        </p:spPr>
      </p:pic>
      <p:pic>
        <p:nvPicPr>
          <p:cNvPr id="32" name="Рисунок 31" descr="D:\Гусев\! подготовка\2. Учеба\1. отбор на учебу\2022\!!! Агитация готово\VK_Blue_Logo_t.png"/>
          <p:cNvPicPr/>
          <p:nvPr/>
        </p:nvPicPr>
        <p:blipFill>
          <a:blip r:embed="rId13"/>
          <a:stretch/>
        </p:blipFill>
        <p:spPr>
          <a:xfrm>
            <a:off x="1449455" y="4486092"/>
            <a:ext cx="263880" cy="261000"/>
          </a:xfrm>
          <a:prstGeom prst="rect">
            <a:avLst/>
          </a:prstGeom>
          <a:ln w="0">
            <a:noFill/>
          </a:ln>
        </p:spPr>
      </p:pic>
      <p:pic>
        <p:nvPicPr>
          <p:cNvPr id="34" name="Рисунок 33"/>
          <p:cNvPicPr/>
          <p:nvPr/>
        </p:nvPicPr>
        <p:blipFill>
          <a:blip r:embed="rId14"/>
          <a:stretch/>
        </p:blipFill>
        <p:spPr>
          <a:xfrm>
            <a:off x="368938" y="4286552"/>
            <a:ext cx="362520" cy="6505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00167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icture 6" descr="Рисунок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483" y="3098302"/>
            <a:ext cx="2633597" cy="18377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6E9CB3EA-8DC9-4704-9171-D49669D212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6118" y="2849031"/>
            <a:ext cx="3053020" cy="21745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83" y="1001706"/>
            <a:ext cx="2633597" cy="1939613"/>
          </a:xfrm>
          <a:prstGeom prst="rect">
            <a:avLst/>
          </a:prstGeom>
        </p:spPr>
      </p:pic>
      <p:pic>
        <p:nvPicPr>
          <p:cNvPr id="51" name="Picture 14" descr="31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4870" y="3109595"/>
            <a:ext cx="2667373" cy="18333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8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4"/>
          <a:stretch>
            <a:fillRect/>
          </a:stretch>
        </p:blipFill>
        <p:spPr bwMode="auto">
          <a:xfrm>
            <a:off x="6334869" y="979309"/>
            <a:ext cx="2667373" cy="200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Скругленный прямоугольник 59"/>
          <p:cNvSpPr/>
          <p:nvPr/>
        </p:nvSpPr>
        <p:spPr>
          <a:xfrm>
            <a:off x="3016310" y="1210420"/>
            <a:ext cx="3172635" cy="145863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35925" y="1450371"/>
            <a:ext cx="2933406" cy="978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chemeClr val="bg1"/>
                </a:solidFill>
              </a:rPr>
              <a:t>Интерактивные комплексы</a:t>
            </a:r>
          </a:p>
        </p:txBody>
      </p:sp>
    </p:spTree>
    <p:extLst>
      <p:ext uri="{BB962C8B-B14F-4D97-AF65-F5344CB8AC3E}">
        <p14:creationId xmlns:p14="http://schemas.microsoft.com/office/powerpoint/2010/main" val="3153233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Скругленный прямоугольник 59"/>
          <p:cNvSpPr/>
          <p:nvPr/>
        </p:nvSpPr>
        <p:spPr>
          <a:xfrm>
            <a:off x="3065907" y="2323299"/>
            <a:ext cx="3192976" cy="145863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06460" y="2458900"/>
            <a:ext cx="2952213" cy="978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chemeClr val="bg1"/>
                </a:solidFill>
              </a:rPr>
              <a:t>Учебные лаборатории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0" y="1058113"/>
            <a:ext cx="2792666" cy="1890149"/>
          </a:xfrm>
          <a:prstGeom prst="rect">
            <a:avLst/>
          </a:prstGeom>
        </p:spPr>
      </p:pic>
      <p:pic>
        <p:nvPicPr>
          <p:cNvPr id="20" name="Picture 10" descr="IMG_0772"/>
          <p:cNvPicPr>
            <a:picLocks noChangeAspect="1" noChangeArrowheads="1"/>
          </p:cNvPicPr>
          <p:nvPr/>
        </p:nvPicPr>
        <p:blipFill>
          <a:blip r:embed="rId5" cstate="print"/>
          <a:srcRect l="3511" b="781"/>
          <a:stretch>
            <a:fillRect/>
          </a:stretch>
        </p:blipFill>
        <p:spPr bwMode="auto">
          <a:xfrm>
            <a:off x="253070" y="3023147"/>
            <a:ext cx="2771103" cy="20426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 l="6577" t="4644" r="22036" b="4798"/>
          <a:stretch>
            <a:fillRect/>
          </a:stretch>
        </p:blipFill>
        <p:spPr bwMode="auto">
          <a:xfrm>
            <a:off x="6351009" y="1058114"/>
            <a:ext cx="2497402" cy="17491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 cstate="print"/>
          <a:srcRect l="3371" t="2564" r="15998" b="2564"/>
          <a:stretch>
            <a:fillRect/>
          </a:stretch>
        </p:blipFill>
        <p:spPr bwMode="auto">
          <a:xfrm>
            <a:off x="6312283" y="3093890"/>
            <a:ext cx="2630011" cy="183774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96871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952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E025AB1-5663-DA5F-3D62-878D685981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8" y="2747181"/>
            <a:ext cx="3742891" cy="2098144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549719" y="1081843"/>
            <a:ext cx="3192976" cy="145863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5296" y="1321794"/>
            <a:ext cx="2952213" cy="978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chemeClr val="bg1"/>
                </a:solidFill>
              </a:rPr>
              <a:t>Лекционные аудитории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24" y="1129553"/>
            <a:ext cx="4641173" cy="36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90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952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14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6" descr="IMG_88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71" y="1023111"/>
            <a:ext cx="3790295" cy="175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 b="7950"/>
          <a:stretch/>
        </p:blipFill>
        <p:spPr>
          <a:xfrm>
            <a:off x="529675" y="2894843"/>
            <a:ext cx="3634608" cy="20701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71" y="2904016"/>
            <a:ext cx="3780702" cy="2051766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780499" y="1128274"/>
            <a:ext cx="3192976" cy="145863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620" y="1117279"/>
            <a:ext cx="3438663" cy="14219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3200" b="1" dirty="0">
                <a:solidFill>
                  <a:schemeClr val="bg1"/>
                </a:solidFill>
              </a:rPr>
              <a:t>Учебно-спортивный 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комплекс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129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будет ждать тебя на обучении?</a:t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Скругленный прямоугольник 21"/>
          <p:cNvSpPr/>
          <p:nvPr/>
        </p:nvSpPr>
        <p:spPr>
          <a:xfrm>
            <a:off x="685296" y="1052428"/>
            <a:ext cx="3635244" cy="1767327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620" y="1096856"/>
            <a:ext cx="3438663" cy="16435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Отработка тактических действий </a:t>
            </a:r>
          </a:p>
          <a:p>
            <a:pPr algn="ctr" defTabSz="1433676">
              <a:lnSpc>
                <a:spcPct val="90000"/>
              </a:lnSpc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bg1"/>
                </a:solidFill>
              </a:rPr>
              <a:t>при ликвидации ЧС</a:t>
            </a:r>
          </a:p>
        </p:txBody>
      </p:sp>
      <p:pic>
        <p:nvPicPr>
          <p:cNvPr id="25" name="Picture 2" descr="\\172.16.0.2\Upload\Учебный отдел\!!!ВХОДЯЩИЕ\Добрынин А.А\фото\тактика\_DSC08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76" y="1042904"/>
            <a:ext cx="3373763" cy="178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00" y="2964019"/>
            <a:ext cx="3708758" cy="20358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76" y="2929432"/>
            <a:ext cx="3373764" cy="20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534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54821"/>
            <a:ext cx="9159602" cy="1554674"/>
            <a:chOff x="-1" y="-154821"/>
            <a:chExt cx="9159600" cy="155467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154821"/>
              <a:ext cx="9090783" cy="1554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Спортивные соревнования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16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xmlns:lc="http://schemas.openxmlformats.org/drawingml/2006/lockedCanvas" id="{B1BF6E83-C707-4D13-AAB8-9B807B1E4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0" y="3029117"/>
            <a:ext cx="2652069" cy="18858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xmlns:lc="http://schemas.openxmlformats.org/drawingml/2006/lockedCanvas" id="{C5F6239B-F6D9-446C-A335-F1D2AA269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7"/>
          <a:stretch>
            <a:fillRect/>
          </a:stretch>
        </p:blipFill>
        <p:spPr>
          <a:xfrm>
            <a:off x="3217049" y="3029118"/>
            <a:ext cx="2736485" cy="18858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432A9D29-CC0E-405F-A071-577D9EDF1D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972682"/>
            <a:ext cx="2652069" cy="1989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xmlns:lc="http://schemas.openxmlformats.org/drawingml/2006/lockedCanvas" id="{D76B1CCA-7B18-4DBF-A07F-DE3D180E2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55" y="972682"/>
            <a:ext cx="2766879" cy="1989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A3CDFAA2-16C3-40B8-B6BD-0E56B6AEFF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8"/>
          <a:stretch>
            <a:fillRect/>
          </a:stretch>
        </p:blipFill>
        <p:spPr>
          <a:xfrm>
            <a:off x="6058981" y="3051340"/>
            <a:ext cx="2584686" cy="18390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xmlns:lc="http://schemas.openxmlformats.org/drawingml/2006/lockedCanvas" id="{A3983DC7-49C5-458B-9FC5-89CCFB9A2A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81" y="972681"/>
            <a:ext cx="2584686" cy="198945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62781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54821"/>
            <a:ext cx="9159602" cy="1554674"/>
            <a:chOff x="-1" y="-154821"/>
            <a:chExt cx="9159600" cy="155467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154821"/>
              <a:ext cx="9090783" cy="1554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Пожарно-спасательный спорт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17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5" descr="E:\Беседа\Приемная комиссия\Приемная 2019-20\День открытых дверей\IMG_2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40" y="3111350"/>
            <a:ext cx="3672840" cy="183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E:\Беседа\Приемная комиссия\Приемная 2019-20\День открытых дверей\IMG_37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6" y="1013734"/>
            <a:ext cx="3614472" cy="20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E:\Беседа\Приемная комиссия\Приемная 2019-20\День открытых дверей\IMG_23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340" y="1013734"/>
            <a:ext cx="3672840" cy="20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E:\Беседа\Приемная комиссия\Приемная 2019-20\День открытых дверей\IMG_38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95" y="3093891"/>
            <a:ext cx="3614473" cy="184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524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339486"/>
            <a:ext cx="9159602" cy="1924005"/>
            <a:chOff x="-1" y="-339486"/>
            <a:chExt cx="9159600" cy="192400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339486"/>
              <a:ext cx="9090783" cy="192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Требования, предъявляемые к кандидатам </a:t>
              </a: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при проверке физической подготовленности (юноши) 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18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484764"/>
              </p:ext>
            </p:extLst>
          </p:nvPr>
        </p:nvGraphicFramePr>
        <p:xfrm>
          <a:off x="383447" y="1030082"/>
          <a:ext cx="8632601" cy="39891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315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19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05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36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41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150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3448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953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0319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4913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4141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30649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Из числа гражданской молодежи, не служившей в ВС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Из числа сотрудников МЧС России и гражданской молодежи, отслужившей в ВС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649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Бег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Подтягивание на перекладине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Кросс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Бег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Подтягивание на перекладине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Кросс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70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 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Кол-во раз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3000 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100 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Кол-во раз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3000 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Сек.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Мин.,сек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Сек.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Мин.,сек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Баллы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11,44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11,32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13,5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11,48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11,35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11,52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11,38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94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13,7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11,56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11,41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11,44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13,9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12,04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11,47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12,08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11,5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11,53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13,7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11,56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14,3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12,25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13,9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12,04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12,08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14,6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12,35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14,1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14,7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12,4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12,16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570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14,8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12,45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14,3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12,2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3064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Более 14,8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Менее 8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Более 12,45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Более 14,3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Менее 10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Более 12,20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040" marR="8040" marT="804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7452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339486"/>
            <a:ext cx="9159602" cy="1924005"/>
            <a:chOff x="-1" y="-339486"/>
            <a:chExt cx="9159600" cy="192400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339486"/>
              <a:ext cx="9090783" cy="192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Требования, предъявляемые к кандидатам </a:t>
              </a: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при проверке физической подготовленности (девушки) </a:t>
              </a: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19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271174"/>
              </p:ext>
            </p:extLst>
          </p:nvPr>
        </p:nvGraphicFramePr>
        <p:xfrm>
          <a:off x="289563" y="1023313"/>
          <a:ext cx="8564874" cy="3977656"/>
        </p:xfrm>
        <a:graphic>
          <a:graphicData uri="http://schemas.openxmlformats.org/drawingml/2006/table">
            <a:tbl>
              <a:tblPr/>
              <a:tblGrid>
                <a:gridCol w="696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84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842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96803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181830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Из числа гражданской молодежи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Из числа сотрудников МЧС России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42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Бег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Комплексное силовое упражнение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Кросс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Бег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Комплексное силовое упражнение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Кросс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18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 м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Кол-во раз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1000 м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 м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Кол-во раз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1000 м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Сек.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Мин.,сек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Сек.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Мин.,сек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Баллы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15,6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4,02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15,7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4,04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15,8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4,06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15,9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4,26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17,1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16,8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4,38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17,3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4,52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4,56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4,46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81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17,5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5,00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4,50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56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Более </a:t>
                      </a:r>
                      <a:r>
                        <a:rPr lang="ru-RU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17,5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Менее 24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Более 5,00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Более 17,4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Менее 29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Более 4,50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223" marR="9223" marT="9223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369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944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Преимущества поступления и обучения в ВУЗ МЧС </a:t>
              </a:r>
              <a:r>
                <a:rPr lang="ru-RU" sz="2400" dirty="0" smtClean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России</a:t>
              </a: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Прямоугольник 17"/>
          <p:cNvSpPr/>
          <p:nvPr/>
        </p:nvSpPr>
        <p:spPr>
          <a:xfrm>
            <a:off x="4099050" y="1237642"/>
            <a:ext cx="512946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представление отсрочки от прохождения срочной службы в ВС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РФ (на период обучения и службы в МЧС России)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6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обеспечение </a:t>
            </a: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жильем на период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обучения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ru-RU" sz="6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ежемесячная выплата денежного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довольствия до 25 000 р.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ru-RU" sz="6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оплата проезда в отпуск на себя и одного члена семьи туда и обратно один раз в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год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ru-RU" sz="6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  <a:cs typeface="Times New Roman" pitchFamily="18" charset="0"/>
              </a:rPr>
              <a:t>обеспечение вещевым </a:t>
            </a: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имуществом</a:t>
            </a:r>
          </a:p>
          <a:p>
            <a:pPr marL="171450" lvl="0" indent="-171450">
              <a:buFont typeface="Arial" pitchFamily="34" charset="0"/>
              <a:buChar char="•"/>
            </a:pPr>
            <a:endParaRPr lang="ru-RU" sz="6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182563" lvl="0" indent="-182563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  <a:cs typeface="Times New Roman" pitchFamily="18" charset="0"/>
              </a:rPr>
              <a:t>трехразовое питание</a:t>
            </a:r>
            <a:endParaRPr lang="ru-RU" sz="1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3" y="1237642"/>
            <a:ext cx="3827327" cy="347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001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158186" y="2075396"/>
            <a:ext cx="6827629" cy="635458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58186" y="1344201"/>
            <a:ext cx="6827629" cy="635458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62075"/>
            <a:ext cx="9159602" cy="1924005"/>
            <a:chOff x="-1" y="-262074"/>
            <a:chExt cx="9159600" cy="1923998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30298" y="-262074"/>
              <a:ext cx="9060484" cy="192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Предварительный </a:t>
              </a:r>
              <a:r>
                <a:rPr lang="ru-RU" sz="2400" b="1" dirty="0">
                  <a:solidFill>
                    <a:schemeClr val="bg1"/>
                  </a:solidFill>
                </a:rPr>
                <a:t>профессиональный отбор </a:t>
              </a:r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включает себя</a:t>
              </a:r>
              <a:endParaRPr lang="ru-RU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20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/>
          <p:cNvSpPr txBox="1"/>
          <p:nvPr/>
        </p:nvSpPr>
        <p:spPr>
          <a:xfrm>
            <a:off x="3977136" y="2769925"/>
            <a:ext cx="806196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endParaRPr lang="ru-RU" sz="1000" b="1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sz="1000" b="1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58186" y="2826795"/>
            <a:ext cx="6827629" cy="635458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31517" y="3614652"/>
            <a:ext cx="6854298" cy="1102127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82090" y="1461876"/>
            <a:ext cx="617982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прохождение военно-врачебной комиссии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82090" y="2193071"/>
            <a:ext cx="617982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прохождение психофизиологического отбора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2090" y="2944470"/>
            <a:ext cx="617982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сдача нормативов по физической подготовке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63980" y="3657884"/>
            <a:ext cx="641604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проверка достоверности сведений, представленных гражданином для поступления на службу в федеральную противопожарную службу</a:t>
            </a:r>
          </a:p>
        </p:txBody>
      </p:sp>
    </p:spTree>
    <p:extLst>
      <p:ext uri="{BB962C8B-B14F-4D97-AF65-F5344CB8AC3E}">
        <p14:creationId xmlns:p14="http://schemas.microsoft.com/office/powerpoint/2010/main" val="4238892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239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54821"/>
            <a:ext cx="9159602" cy="1554674"/>
            <a:chOff x="-1" y="-154821"/>
            <a:chExt cx="9159600" cy="1554670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-1" y="-154821"/>
              <a:ext cx="9090783" cy="1554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Что нужно для поступления? </a:t>
              </a:r>
              <a:endParaRPr lang="ru-RU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/>
              </a:r>
              <a:br>
                <a:rPr lang="ru-RU" sz="2400" b="1" dirty="0" smtClean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21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3355041" y="984827"/>
            <a:ext cx="5593978" cy="4015653"/>
          </a:xfrm>
          <a:prstGeom prst="roundRect">
            <a:avLst/>
          </a:prstGeom>
          <a:gradFill>
            <a:gsLst>
              <a:gs pos="57000">
                <a:srgbClr val="FF9900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endParaRPr lang="ru-RU" sz="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525818" y="877901"/>
            <a:ext cx="5411098" cy="44319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68288" lvl="0" algn="ctr"/>
            <a:endParaRPr lang="ru-RU" sz="500" b="1" dirty="0" smtClean="0">
              <a:solidFill>
                <a:schemeClr val="tx1"/>
              </a:solidFill>
            </a:endParaRPr>
          </a:p>
          <a:p>
            <a:pPr marL="268288" lvl="0" algn="ctr"/>
            <a:r>
              <a:rPr lang="ru-RU" sz="1800" b="1" dirty="0" smtClean="0">
                <a:solidFill>
                  <a:schemeClr val="tx1"/>
                </a:solidFill>
              </a:rPr>
              <a:t>ДОКУМЕНТЫ ДЛЯ СОБЕСЕДОВАНИЯ</a:t>
            </a:r>
            <a:r>
              <a:rPr lang="ru-RU" sz="1600" b="1" dirty="0" smtClean="0">
                <a:solidFill>
                  <a:schemeClr val="tx1"/>
                </a:solidFill>
              </a:rPr>
              <a:t>:</a:t>
            </a:r>
          </a:p>
          <a:p>
            <a:pPr marL="268288" lvl="0" algn="ctr"/>
            <a:endParaRPr lang="ru-RU" sz="7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Паспорт, ИНН, СНИЛС, свидетельство </a:t>
            </a:r>
            <a:r>
              <a:rPr lang="ru-RU" sz="1600" b="1" dirty="0">
                <a:solidFill>
                  <a:schemeClr val="bg1"/>
                </a:solidFill>
              </a:rPr>
              <a:t>о </a:t>
            </a:r>
            <a:r>
              <a:rPr lang="ru-RU" sz="1600" b="1" dirty="0" smtClean="0">
                <a:solidFill>
                  <a:schemeClr val="bg1"/>
                </a:solidFill>
              </a:rPr>
              <a:t>рождении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5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приписное удостоверение </a:t>
            </a:r>
            <a:r>
              <a:rPr lang="ru-RU" sz="1600" b="1" dirty="0">
                <a:solidFill>
                  <a:schemeClr val="bg1"/>
                </a:solidFill>
              </a:rPr>
              <a:t>или военный </a:t>
            </a:r>
            <a:r>
              <a:rPr lang="ru-RU" sz="1600" b="1" dirty="0" smtClean="0">
                <a:solidFill>
                  <a:schemeClr val="bg1"/>
                </a:solidFill>
              </a:rPr>
              <a:t>билет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5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выписка </a:t>
            </a:r>
            <a:r>
              <a:rPr lang="ru-RU" sz="1600" b="1" dirty="0">
                <a:solidFill>
                  <a:schemeClr val="bg1"/>
                </a:solidFill>
              </a:rPr>
              <a:t>оценок за первое полугодие 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(</a:t>
            </a:r>
            <a:r>
              <a:rPr lang="ru-RU" sz="1600" b="1" dirty="0">
                <a:solidFill>
                  <a:schemeClr val="bg1"/>
                </a:solidFill>
              </a:rPr>
              <a:t>для школьников), либо копия аттестата, </a:t>
            </a:r>
            <a:r>
              <a:rPr lang="ru-RU" sz="1600" b="1" dirty="0" smtClean="0">
                <a:solidFill>
                  <a:schemeClr val="bg1"/>
                </a:solidFill>
              </a:rPr>
              <a:t>диплома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для </a:t>
            </a:r>
            <a:r>
              <a:rPr lang="ru-RU" sz="1600" b="1" dirty="0">
                <a:solidFill>
                  <a:schemeClr val="bg1"/>
                </a:solidFill>
              </a:rPr>
              <a:t>окончивших учебные заведения</a:t>
            </a:r>
            <a:r>
              <a:rPr lang="ru-RU" sz="1600" b="1" dirty="0" smtClean="0">
                <a:solidFill>
                  <a:schemeClr val="bg1"/>
                </a:solidFill>
              </a:rPr>
              <a:t>) 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7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характеристика из учебного заведения 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5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документы</a:t>
            </a:r>
            <a:r>
              <a:rPr lang="ru-RU" sz="1600" b="1" dirty="0">
                <a:solidFill>
                  <a:schemeClr val="bg1"/>
                </a:solidFill>
              </a:rPr>
              <a:t>, подтверждающие льготы, установленные законодательством  Российской Федерации (если такие имеются</a:t>
            </a:r>
            <a:r>
              <a:rPr lang="ru-RU" sz="1600" b="1" dirty="0" smtClean="0">
                <a:solidFill>
                  <a:schemeClr val="bg1"/>
                </a:solidFill>
              </a:rPr>
              <a:t>)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5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b="1" dirty="0" smtClean="0">
                <a:solidFill>
                  <a:schemeClr val="bg1"/>
                </a:solidFill>
              </a:rPr>
              <a:t>дополнительные </a:t>
            </a:r>
            <a:r>
              <a:rPr lang="ru-RU" sz="1600" b="1" dirty="0">
                <a:solidFill>
                  <a:schemeClr val="bg1"/>
                </a:solidFill>
              </a:rPr>
              <a:t>документы (дипломы о спортивных или других </a:t>
            </a:r>
            <a:r>
              <a:rPr lang="ru-RU" sz="1600" b="1" dirty="0" smtClean="0">
                <a:solidFill>
                  <a:schemeClr val="bg1"/>
                </a:solidFill>
              </a:rPr>
              <a:t>достижениях</a:t>
            </a:r>
            <a:r>
              <a:rPr lang="ru-RU" sz="1600" b="1" dirty="0">
                <a:solidFill>
                  <a:schemeClr val="bg1"/>
                </a:solidFill>
              </a:rPr>
              <a:t>, ходатайства руководителей различных организаций и т.д., имеющих отношение к кандидату).</a:t>
            </a:r>
          </a:p>
          <a:p>
            <a:pPr marL="285750" lvl="0" indent="-285750">
              <a:buFont typeface="Wingdings" pitchFamily="2" charset="2"/>
              <a:buChar char="§"/>
            </a:pPr>
            <a:endParaRPr lang="ru-RU" sz="1600" b="1" dirty="0" smtClean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7551" y="1521002"/>
            <a:ext cx="2630801" cy="2635179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44" y="1625124"/>
            <a:ext cx="1600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4473" y="2678343"/>
            <a:ext cx="233194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Уже сейчас запишись на собеседование!</a:t>
            </a:r>
            <a:endParaRPr lang="ru-RU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23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23" y="1076209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159602" cy="936607"/>
            <a:chOff x="-1" y="-1"/>
            <a:chExt cx="9159600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38308" y="291129"/>
              <a:ext cx="9082982" cy="3543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lang="ru-RU" sz="1800" dirty="0"/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22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605489"/>
              </p:ext>
            </p:extLst>
          </p:nvPr>
        </p:nvGraphicFramePr>
        <p:xfrm>
          <a:off x="556551" y="953634"/>
          <a:ext cx="8168061" cy="4059048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708854"/>
                <a:gridCol w="3459207"/>
              </a:tblGrid>
              <a:tr h="783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г. Екатеринбург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1 пожарно-спасательный отряд, ул. Серафимы Дерябиной, 16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тел. 8(343)346-14-06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Специализированная пожарно-спасательная часть ул. Таганская, 58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тел. 8(343) 306-50-57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Тавда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19 пожарно-спасательный отряд, ул. Шоссейная, 36-а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8(34360)5-21-12</a:t>
                      </a:r>
                    </a:p>
                    <a:p>
                      <a:pPr lvl="0" eaLnBrk="1" fontAlgn="auto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kern="1200" dirty="0">
                          <a:solidFill>
                            <a:schemeClr val="bg1"/>
                          </a:solidFill>
                          <a:effectLst/>
                        </a:rPr>
                        <a:t>г. Верхняя 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Пышма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60 пожарно-спасательный отряд, ул. Феофанова, 1                                            </a:t>
                      </a:r>
                      <a:endParaRPr lang="en-US" sz="1000" b="0" kern="12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тел. 8 (922) 137-01-61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86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Нижний Тагил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2 пожарно-спасательный отряд, 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</a:rPr>
                        <a:t>ул. 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Восточное шоссе, 26а 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</a:rPr>
                        <a:t>тел.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 8(3435)34-42-85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9 пожарно-спасательный отряд, ул. Октябрьской революции, 27 б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8(3435) 42-28-06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kern="1200" dirty="0">
                          <a:solidFill>
                            <a:schemeClr val="bg1"/>
                          </a:solidFill>
                          <a:effectLst/>
                        </a:rPr>
                        <a:t>г. Красноуфимск </a:t>
                      </a:r>
                      <a:endParaRPr lang="ru-RU" sz="1100" b="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>
                          <a:solidFill>
                            <a:schemeClr val="bg1"/>
                          </a:solidFill>
                          <a:effectLst/>
                        </a:rPr>
                        <a:t>32 пожарно-спасательный отряд, ул. Ленина,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100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8(3439)42-35-05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8(3439)47-62-73</a:t>
                      </a:r>
                      <a:endParaRPr lang="ru-RU" sz="800" b="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Краснотурьинск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6 пожарно-спасательный отряд, ул. Комарова, 1а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8(34384)6-2808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Кушва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46 пожарно-спасательный отряд, ул. Первомайская, 23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8(3434)42-56-71</a:t>
                      </a:r>
                      <a:endParaRPr lang="ru-RU" sz="10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0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4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</a:rPr>
                        <a:t>г. Первоуральск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10 пожарно-спасательный отряд, ул. Строителей, 13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8(3439)24-04-90</a:t>
                      </a:r>
                      <a:endParaRPr lang="ru-RU" sz="12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 г. Артемовский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54 пожарно-спасательный отряд, ул. Коммунаров,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8(34363)2-47-44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2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173980" algn="l"/>
                        </a:tabLst>
                      </a:pPr>
                      <a:r>
                        <a:rPr lang="ru-RU" sz="1100" b="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г. Североуральск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15 пожарно-спасательный отряд, ул. Шахтерская, 3-а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8(343)802-0</a:t>
                      </a:r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-0</a:t>
                      </a:r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 г.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Заречный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59 пожарно-спасательный отряд, ул. Лермонтова, 4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8(3437)72-15-29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22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 г. Каменск-Уральский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63 пожарно-спасательный отряд, ул. Прокопьева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8,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</a:rPr>
                        <a:t>8(3439)36-47-63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</a:rPr>
                        <a:t> г. Верхотурье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71 пожарно-спасательный отряд, ул. Совхозная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15,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173980" algn="l"/>
                        </a:tabLst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effectLst/>
                        </a:rPr>
                        <a:t>тел. 8(343)892-17-97</a:t>
                      </a:r>
                      <a:endParaRPr lang="ru-RU" sz="1000" b="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912658" y="247751"/>
            <a:ext cx="1455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Контакты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65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9"/>
          <p:cNvSpPr txBox="1"/>
          <p:nvPr/>
        </p:nvSpPr>
        <p:spPr>
          <a:xfrm>
            <a:off x="405876" y="4668377"/>
            <a:ext cx="8116224" cy="351861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318" tIns="46318" rIns="46318" bIns="46318">
            <a:spAutoFit/>
          </a:bodyPr>
          <a:lstStyle>
            <a:lvl1pPr marL="412750" indent="-412750" algn="ctr" defTabSz="1101725">
              <a:defRPr sz="1800">
                <a:solidFill>
                  <a:srgbClr val="BABABA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</a:t>
            </a:r>
          </a:p>
        </p:txBody>
      </p:sp>
      <p:sp>
        <p:nvSpPr>
          <p:cNvPr id="329" name="Прямоугольник 5"/>
          <p:cNvSpPr/>
          <p:nvPr/>
        </p:nvSpPr>
        <p:spPr>
          <a:xfrm>
            <a:off x="549521" y="3363838"/>
            <a:ext cx="7979075" cy="13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Прямоугольник 26"/>
          <p:cNvSpPr/>
          <p:nvPr/>
        </p:nvSpPr>
        <p:spPr>
          <a:xfrm>
            <a:off x="549521" y="4625718"/>
            <a:ext cx="7979075" cy="13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Прямоугольник 12"/>
          <p:cNvSpPr/>
          <p:nvPr/>
        </p:nvSpPr>
        <p:spPr>
          <a:xfrm>
            <a:off x="-36186" y="9355"/>
            <a:ext cx="9216371" cy="5184211"/>
          </a:xfrm>
          <a:prstGeom prst="rect">
            <a:avLst/>
          </a:prstGeom>
          <a:gradFill>
            <a:gsLst>
              <a:gs pos="0">
                <a:srgbClr val="103056"/>
              </a:gs>
              <a:gs pos="50000">
                <a:srgbClr val="17457D"/>
              </a:gs>
              <a:gs pos="100000">
                <a:srgbClr val="1B5295"/>
              </a:gs>
            </a:gsLst>
            <a:lin ang="2700000"/>
          </a:gradFill>
          <a:ln>
            <a:solidFill>
              <a:srgbClr val="AEAEAE"/>
            </a:solidFill>
          </a:ln>
          <a:effectLst>
            <a:outerShdw blurRad="50800" dist="38100" dir="189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 defTabSz="766762">
              <a:defRPr sz="1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332" name="Прямоугольник 1"/>
          <p:cNvSpPr txBox="1"/>
          <p:nvPr/>
        </p:nvSpPr>
        <p:spPr>
          <a:xfrm>
            <a:off x="477885" y="1977982"/>
            <a:ext cx="8188230" cy="478261"/>
          </a:xfrm>
          <a:prstGeom prst="rect">
            <a:avLst/>
          </a:prstGeom>
          <a:ln w="12700">
            <a:miter lim="400000"/>
          </a:ln>
          <a:effectLst>
            <a:outerShdw blurRad="63500" dist="33020" dir="318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6318" tIns="46318" rIns="46318" bIns="46318">
            <a:spAutoFit/>
          </a:bodyPr>
          <a:lstStyle/>
          <a:p>
            <a:pPr marL="412750" indent="-412750" algn="ctr" defTabSz="1101725">
              <a:defRPr sz="2500" b="1">
                <a:solidFill>
                  <a:srgbClr val="BABABA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337" name="Рисунок 13" descr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45" y="134030"/>
            <a:ext cx="1215939" cy="119432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1969537" y="457088"/>
            <a:ext cx="5204926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Поступай в ВУЗ МЧС России!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Мы ждем именно тебя!</a:t>
            </a: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46" y="61718"/>
            <a:ext cx="1016311" cy="133894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5879056" y="2021551"/>
            <a:ext cx="2959626" cy="2684574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4" y="1640237"/>
            <a:ext cx="4728449" cy="313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19675" y="2238732"/>
            <a:ext cx="2919007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Главное управление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МЧС России по Свердловской области </a:t>
            </a:r>
            <a:endParaRPr lang="ru-RU" sz="2400" b="1" dirty="0" smtClean="0">
              <a:solidFill>
                <a:schemeClr val="tx1"/>
              </a:solidFill>
            </a:endParaRPr>
          </a:p>
        </p:txBody>
      </p:sp>
      <p:pic>
        <p:nvPicPr>
          <p:cNvPr id="2051" name="Picture 3" descr="D:\qr\ютуб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83" y="3384157"/>
            <a:ext cx="518832" cy="51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D:\Гусев\! подготовка\2. Учеба\1. отбор на учебу\2022\!!! Агитация готово\YouTube_Logo_(2005-2011).png"/>
          <p:cNvPicPr/>
          <p:nvPr/>
        </p:nvPicPr>
        <p:blipFill>
          <a:blip r:embed="rId6"/>
          <a:stretch/>
        </p:blipFill>
        <p:spPr>
          <a:xfrm>
            <a:off x="8225014" y="4058514"/>
            <a:ext cx="399600" cy="144000"/>
          </a:xfrm>
          <a:prstGeom prst="rect">
            <a:avLst/>
          </a:prstGeom>
          <a:ln w="0">
            <a:noFill/>
          </a:ln>
        </p:spPr>
      </p:pic>
      <p:pic>
        <p:nvPicPr>
          <p:cNvPr id="20" name="Рисунок 19" descr="D:\Гусев\! подготовка\2. Учеба\1. отбор на учебу\2022\!!! Агитация готово\VK_Blue_Logo_t.png"/>
          <p:cNvPicPr/>
          <p:nvPr/>
        </p:nvPicPr>
        <p:blipFill>
          <a:blip r:embed="rId7"/>
          <a:stretch/>
        </p:blipFill>
        <p:spPr>
          <a:xfrm>
            <a:off x="7614829" y="3973998"/>
            <a:ext cx="263880" cy="261000"/>
          </a:xfrm>
          <a:prstGeom prst="rect">
            <a:avLst/>
          </a:prstGeom>
          <a:ln w="0">
            <a:noFill/>
          </a:ln>
        </p:spPr>
      </p:pic>
      <p:pic>
        <p:nvPicPr>
          <p:cNvPr id="2052" name="Picture 4" descr="D:\qr\в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23" y="3377339"/>
            <a:ext cx="517693" cy="51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qr\сайт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01" y="3377339"/>
            <a:ext cx="532468" cy="53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13" descr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397" y="3973998"/>
            <a:ext cx="326475" cy="320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4" name="Picture 6" descr="D:\qr\тг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76" y="3377339"/>
            <a:ext cx="525318" cy="5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/>
          <p:nvPr/>
        </p:nvPicPr>
        <p:blipFill>
          <a:blip r:embed="rId11"/>
          <a:stretch/>
        </p:blipFill>
        <p:spPr>
          <a:xfrm>
            <a:off x="6253675" y="3805254"/>
            <a:ext cx="362520" cy="650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089" y="91091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Преимущества поступления и обучения в ВУЗ МЧС </a:t>
              </a:r>
              <a:r>
                <a:rPr lang="ru-RU" sz="2400" dirty="0" smtClean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России</a:t>
              </a: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3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Прямоугольник 17"/>
          <p:cNvSpPr/>
          <p:nvPr/>
        </p:nvSpPr>
        <p:spPr>
          <a:xfrm>
            <a:off x="4311092" y="1129491"/>
            <a:ext cx="470967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cs typeface="Times New Roman" pitchFamily="18" charset="0"/>
              </a:rPr>
              <a:t>По окончании образовательной организации</a:t>
            </a:r>
            <a:r>
              <a:rPr lang="ru-RU" sz="2800" b="1" dirty="0" smtClean="0">
                <a:solidFill>
                  <a:schemeClr val="bg1"/>
                </a:solidFill>
                <a:cs typeface="Times New Roman" pitchFamily="18" charset="0"/>
              </a:rPr>
              <a:t>:</a:t>
            </a:r>
          </a:p>
          <a:p>
            <a:pPr lvl="0" algn="ctr"/>
            <a:endParaRPr lang="ru-RU" sz="11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marL="285750" lvl="0" indent="-193675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присваивается </a:t>
            </a: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специальное звание 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«лейтенант внутренней службы»</a:t>
            </a:r>
          </a:p>
          <a:p>
            <a:pPr marL="285750" lvl="0" indent="-193675"/>
            <a:endParaRPr lang="ru-RU" sz="700" b="1" dirty="0">
              <a:solidFill>
                <a:schemeClr val="bg1"/>
              </a:solidFill>
              <a:cs typeface="Times New Roman" pitchFamily="18" charset="0"/>
            </a:endParaRPr>
          </a:p>
          <a:p>
            <a:pPr marL="285750" lvl="0" indent="-193675">
              <a:buFont typeface="Arial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гарантированное назначение на 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должность в Главное управление </a:t>
            </a:r>
            <a:r>
              <a:rPr lang="ru-RU" sz="2000" b="1" dirty="0">
                <a:solidFill>
                  <a:schemeClr val="bg1"/>
                </a:solidFill>
                <a:cs typeface="Times New Roman" pitchFamily="18" charset="0"/>
              </a:rPr>
              <a:t>МЧС России по Свердловской </a:t>
            </a:r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области</a:t>
            </a:r>
            <a:endParaRPr lang="ru-RU" sz="2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b="1519"/>
          <a:stretch/>
        </p:blipFill>
        <p:spPr bwMode="auto">
          <a:xfrm flipH="1">
            <a:off x="267603" y="1251756"/>
            <a:ext cx="4114030" cy="33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372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98785"/>
              <a:ext cx="9082982" cy="8160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Преимущества дальнейшего прохождения службы </a:t>
              </a:r>
              <a:endParaRPr lang="ru-RU" sz="24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в МЧС России</a:t>
              </a:r>
              <a:endParaRPr lang="ru-RU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4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Прямоугольник 17"/>
          <p:cNvSpPr/>
          <p:nvPr/>
        </p:nvSpPr>
        <p:spPr>
          <a:xfrm>
            <a:off x="434473" y="988516"/>
            <a:ext cx="820919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льготная пенсия </a:t>
            </a:r>
            <a:r>
              <a:rPr lang="ru-RU" sz="1800" b="1" dirty="0">
                <a:solidFill>
                  <a:schemeClr val="bg1"/>
                </a:solidFill>
              </a:rPr>
              <a:t>(20 лет стажа службы, включая </a:t>
            </a:r>
            <a:r>
              <a:rPr lang="ru-RU" sz="1800" b="1" dirty="0" smtClean="0">
                <a:solidFill>
                  <a:schemeClr val="bg1"/>
                </a:solidFill>
              </a:rPr>
              <a:t>5 лет </a:t>
            </a:r>
            <a:r>
              <a:rPr lang="ru-RU" sz="1800" b="1" dirty="0">
                <a:solidFill>
                  <a:schemeClr val="bg1"/>
                </a:solidFill>
              </a:rPr>
              <a:t>обучения</a:t>
            </a:r>
            <a:r>
              <a:rPr lang="ru-RU" sz="1800" b="1" dirty="0" smtClean="0">
                <a:solidFill>
                  <a:schemeClr val="bg1"/>
                </a:solidFill>
              </a:rPr>
              <a:t>)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медицинское обеспечение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санаторно-курортное обеспечение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265112" lvl="0" algn="just"/>
            <a:endParaRPr lang="ru-RU" sz="900" b="1" dirty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</a:rPr>
              <a:t>обеспечение жилым и служебным </a:t>
            </a:r>
            <a:r>
              <a:rPr lang="ru-RU" sz="1800" b="1" dirty="0" smtClean="0">
                <a:solidFill>
                  <a:schemeClr val="bg1"/>
                </a:solidFill>
              </a:rPr>
              <a:t>помещением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ru-RU" sz="800" b="1" dirty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обеспечение вещевым имуществом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несколько видов </a:t>
            </a:r>
            <a:r>
              <a:rPr lang="ru-RU" sz="1800" b="1" dirty="0">
                <a:solidFill>
                  <a:schemeClr val="bg1"/>
                </a:solidFill>
              </a:rPr>
              <a:t>отпусков в зависимости от стажа и замещаемой </a:t>
            </a:r>
            <a:r>
              <a:rPr lang="ru-RU" sz="1800" b="1" dirty="0" smtClean="0">
                <a:solidFill>
                  <a:schemeClr val="bg1"/>
                </a:solidFill>
              </a:rPr>
              <a:t>должности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en-US" sz="800" b="1" dirty="0" smtClean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оплата проезда </a:t>
            </a:r>
            <a:r>
              <a:rPr lang="ru-RU" sz="1800" b="1" dirty="0">
                <a:solidFill>
                  <a:schemeClr val="bg1"/>
                </a:solidFill>
              </a:rPr>
              <a:t>к месту проведения отпуска в пределах территории РФ и обратно сотруднику и одному члену его семьи один раз в </a:t>
            </a:r>
            <a:r>
              <a:rPr lang="ru-RU" sz="1800" b="1" dirty="0" smtClean="0">
                <a:solidFill>
                  <a:schemeClr val="bg1"/>
                </a:solidFill>
              </a:rPr>
              <a:t>год</a:t>
            </a:r>
          </a:p>
          <a:p>
            <a:pPr marL="550862" lvl="0" indent="-285750" algn="just">
              <a:buFont typeface="Arial" pitchFamily="34" charset="0"/>
              <a:buChar char="•"/>
            </a:pPr>
            <a:endParaRPr lang="ru-RU" sz="500" b="1" dirty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>
                <a:solidFill>
                  <a:schemeClr val="bg1"/>
                </a:solidFill>
              </a:rPr>
              <a:t>оплата командировочных </a:t>
            </a:r>
            <a:r>
              <a:rPr lang="ru-RU" sz="1800" b="1" dirty="0" smtClean="0">
                <a:solidFill>
                  <a:schemeClr val="bg1"/>
                </a:solidFill>
              </a:rPr>
              <a:t>расходов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436562" lvl="0" indent="-171450" algn="just">
              <a:buFont typeface="Arial" pitchFamily="34" charset="0"/>
              <a:buChar char="•"/>
            </a:pPr>
            <a:endParaRPr lang="ru-RU" sz="500" b="1" dirty="0">
              <a:solidFill>
                <a:schemeClr val="bg1"/>
              </a:solidFill>
            </a:endParaRPr>
          </a:p>
          <a:p>
            <a:pPr marL="550862" lvl="0" indent="-285750" algn="just">
              <a:buFont typeface="Arial" pitchFamily="34" charset="0"/>
              <a:buChar char="•"/>
            </a:pPr>
            <a:r>
              <a:rPr lang="ru-RU" sz="1800" b="1" dirty="0" smtClean="0">
                <a:solidFill>
                  <a:schemeClr val="bg1"/>
                </a:solidFill>
              </a:rPr>
              <a:t>льготная очередь </a:t>
            </a:r>
            <a:r>
              <a:rPr lang="ru-RU" sz="1800" b="1" dirty="0">
                <a:solidFill>
                  <a:schemeClr val="bg1"/>
                </a:solidFill>
              </a:rPr>
              <a:t>в детский сад и </a:t>
            </a:r>
            <a:r>
              <a:rPr lang="ru-RU" sz="1800" b="1" dirty="0" smtClean="0">
                <a:solidFill>
                  <a:schemeClr val="bg1"/>
                </a:solidFill>
              </a:rPr>
              <a:t>школу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60" y="1352744"/>
            <a:ext cx="2293507" cy="158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609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Главное управление МЧС России по Свердловской области</a:t>
              </a:r>
              <a:endParaRPr lang="ru-RU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5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C:\Users\Isaev-fu\Desktop\УЧЕБА\2. Комплектование\2025\презентация\для агитации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44" y="1069057"/>
            <a:ext cx="2875711" cy="178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Isaev-fu\Desktop\УЧЕБА\2. Комплектование\2025\презентация\для агитации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6" r="9739"/>
          <a:stretch/>
        </p:blipFill>
        <p:spPr bwMode="auto">
          <a:xfrm>
            <a:off x="6112042" y="3061491"/>
            <a:ext cx="2693795" cy="190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saev-fu\Desktop\УЧЕБА\2. Комплектование\2025\презентация\для агитации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0" y="1046475"/>
            <a:ext cx="2717482" cy="18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saev-fu\Desktop\УЧЕБА\2. Комплектование\2025\презентация\для агитации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042" y="1069058"/>
            <a:ext cx="2683615" cy="178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C:\Users\Isaev-fu\Desktop\%D0%A3%D0%A7%D0%95%D0%91%D0%90\2. %D0%9A%D0%BE%D0%BC%D0%BF%D0%BB%D0%B5%D0%BA%D1%82%D0%BE%D0%B2%D0%B0%D0%BD%D0%B8%D0%B5\2025\%D0%BF%D1%80%D0%B5%D0%B7%D0%B5%D0%BD%D1%82%D0%B0%D1%86%D0%B8%D1%8F\%D0%B4%D0%BB%D1%8F %D0%B0%D0%B3%D0%B8%D1%82%D0%B0%D1%86%D0%B8%D0%B8\1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Isaev-fu\Desktop\УЧЕБА\2. Комплектование\2025\презентация\для агитации\7777phot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3061490"/>
            <a:ext cx="2751857" cy="190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Isaev-fu\Desktop\УЧЕБА\2. Комплектование\2025\презентация\для агитации\78965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143" y="3061492"/>
            <a:ext cx="2875711" cy="19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067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Главное управление МЧС России по Свердловской области</a:t>
              </a:r>
              <a:endParaRPr lang="ru-RU" sz="2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6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AutoShape 8" descr="C:\Users\Isaev-fu\Desktop\%D0%A3%D0%A7%D0%95%D0%91%D0%90\2. %D0%9A%D0%BE%D0%BC%D0%BF%D0%BB%D0%B5%D0%BA%D1%82%D0%BE%D0%B2%D0%B0%D0%BD%D0%B8%D0%B5\2025\%D0%BF%D1%80%D0%B5%D0%B7%D0%B5%D0%BD%D1%82%D0%B0%D1%86%D0%B8%D1%8F\%D0%B4%D0%BB%D1%8F %D0%B0%D0%B3%D0%B8%D1%82%D0%B0%D1%86%D0%B8%D0%B8\1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Isaev-fu\Desktop\УЧЕБА\2. Комплектование\2025\презентация\для агитации\888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76201"/>
            <a:ext cx="2783234" cy="182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saev-fu\Desktop\УЧЕБА\2. Комплектование\2025\презентация\для агитации\22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67" y="1054958"/>
            <a:ext cx="2755066" cy="183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saev-fu\Desktop\УЧЕБА\2. Комплектование\2025\презентация\для агитации\1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454" y="1063701"/>
            <a:ext cx="2761384" cy="184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saev-fu\Desktop\УЧЕБА\2. Комплектование\2025\презентация\для агитации\987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b="1281"/>
          <a:stretch/>
        </p:blipFill>
        <p:spPr bwMode="auto">
          <a:xfrm>
            <a:off x="3194467" y="3049464"/>
            <a:ext cx="2755066" cy="18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saev-fu\Desktop\УЧЕБА\2. Комплектование\2025\презентация\для агитации\456545564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0"/>
          <a:stretch/>
        </p:blipFill>
        <p:spPr bwMode="auto">
          <a:xfrm>
            <a:off x="6044454" y="3037441"/>
            <a:ext cx="2761383" cy="18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saev-fu\Desktop\УЧЕБА\2. Комплектование\2025\презентация\для агитации\69854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3" y="3061489"/>
            <a:ext cx="2810776" cy="182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8533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54958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2"/>
            <a:ext cx="9282188" cy="936607"/>
            <a:chOff x="-1" y="-1"/>
            <a:chExt cx="9282186" cy="936605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199203" y="283450"/>
              <a:ext cx="9082982" cy="446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>
                <a:defRPr sz="25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ru-RU" sz="24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libri" pitchFamily="34" charset="0"/>
                  <a:cs typeface="Calibri" pitchFamily="34" charset="0"/>
                </a:rPr>
                <a:t>Образовательные организации </a:t>
              </a:r>
              <a:r>
                <a:rPr lang="ru-RU" sz="2400" dirty="0" smtClean="0">
                  <a:solidFill>
                    <a:schemeClr val="bg1"/>
                  </a:solidFill>
                  <a:latin typeface="Calibri" pitchFamily="34" charset="0"/>
                  <a:ea typeface="Segoe UI Black" pitchFamily="34" charset="0"/>
                  <a:cs typeface="Calibri" pitchFamily="34" charset="0"/>
                </a:rPr>
                <a:t>МЧС России</a:t>
              </a: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7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Рисунок 3" descr="Рисунок 3">
            <a:extLst>
              <a:ext uri="{FF2B5EF4-FFF2-40B4-BE49-F238E27FC236}">
                <a16:creationId xmlns:a16="http://schemas.microsoft.com/office/drawing/2014/main" xmlns="" id="{2C61C024-3802-D32D-DC72-41EC7C043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405" y="941144"/>
            <a:ext cx="1935189" cy="273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Рисунок 2" descr="Рисунок 2">
            <a:extLst>
              <a:ext uri="{FF2B5EF4-FFF2-40B4-BE49-F238E27FC236}">
                <a16:creationId xmlns:a16="http://schemas.microsoft.com/office/drawing/2014/main" xmlns="" id="{466D94E6-BA1F-ADDB-2C2F-0B515A14B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44" y="1083673"/>
            <a:ext cx="2330085" cy="2330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Рисунок 4" descr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919" y="1363980"/>
            <a:ext cx="2014194" cy="2049780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Скругленный прямоугольник 18"/>
          <p:cNvSpPr/>
          <p:nvPr/>
        </p:nvSpPr>
        <p:spPr>
          <a:xfrm>
            <a:off x="6224341" y="3787690"/>
            <a:ext cx="2782266" cy="1180312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2639" y="3928504"/>
            <a:ext cx="27822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</a:rPr>
              <a:t>Академия ГПС МЧС </a:t>
            </a:r>
            <a:r>
              <a:rPr lang="ru-RU" sz="1800" b="1" dirty="0" smtClean="0">
                <a:solidFill>
                  <a:schemeClr val="bg1"/>
                </a:solidFill>
              </a:rPr>
              <a:t>России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(г. Москва)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257067" y="3787690"/>
            <a:ext cx="2782266" cy="1180312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57067" y="3898866"/>
            <a:ext cx="278226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Уральский институт</a:t>
            </a:r>
          </a:p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ГПС </a:t>
            </a:r>
            <a:r>
              <a:rPr lang="ru-RU" sz="1800" b="1" dirty="0">
                <a:solidFill>
                  <a:schemeClr val="bg1"/>
                </a:solidFill>
              </a:rPr>
              <a:t>МЧС </a:t>
            </a:r>
            <a:r>
              <a:rPr lang="ru-RU" sz="1800" b="1" dirty="0" smtClean="0">
                <a:solidFill>
                  <a:schemeClr val="bg1"/>
                </a:solidFill>
              </a:rPr>
              <a:t>России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(г. Екатеринбург)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1403" y="3787690"/>
            <a:ext cx="2782266" cy="1180312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1403" y="4054682"/>
            <a:ext cx="27822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СПБУ ГПС </a:t>
            </a:r>
            <a:r>
              <a:rPr lang="ru-RU" sz="1800" b="1" dirty="0">
                <a:solidFill>
                  <a:schemeClr val="bg1"/>
                </a:solidFill>
              </a:rPr>
              <a:t>МЧС </a:t>
            </a:r>
            <a:r>
              <a:rPr lang="ru-RU" sz="1800" b="1" dirty="0" smtClean="0">
                <a:solidFill>
                  <a:schemeClr val="bg1"/>
                </a:solidFill>
              </a:rPr>
              <a:t>России</a:t>
            </a:r>
            <a:br>
              <a:rPr lang="ru-RU" sz="1800" b="1" dirty="0" smtClean="0">
                <a:solidFill>
                  <a:schemeClr val="bg1"/>
                </a:solidFill>
              </a:rPr>
            </a:br>
            <a:r>
              <a:rPr lang="ru-RU" sz="1800" b="1" dirty="0" smtClean="0">
                <a:solidFill>
                  <a:schemeClr val="bg1"/>
                </a:solidFill>
              </a:rPr>
              <a:t>(г. Санкт-Петербург)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99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189019" y="3966306"/>
            <a:ext cx="2904701" cy="1085003"/>
          </a:xfrm>
          <a:prstGeom prst="roundRect">
            <a:avLst/>
          </a:prstGeom>
          <a:gradFill>
            <a:gsLst>
              <a:gs pos="57000">
                <a:srgbClr val="FF9900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endParaRPr lang="ru-RU" sz="800" b="1" dirty="0"/>
          </a:p>
        </p:txBody>
      </p:sp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067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14516" y="5092020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 smtClean="0">
                  <a:solidFill>
                    <a:schemeClr val="bg1"/>
                  </a:solidFill>
                </a:rPr>
                <a:t>Уральский институт ГПС </a:t>
              </a:r>
              <a:r>
                <a:rPr lang="ru-RU" sz="2400" b="1" dirty="0">
                  <a:solidFill>
                    <a:schemeClr val="bg1"/>
                  </a:solidFill>
                </a:rPr>
                <a:t>МЧС России</a:t>
              </a:r>
              <a:br>
                <a:rPr lang="ru-RU" sz="2400" b="1" dirty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8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icture 57" descr="G:\imag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0"/>
          <a:stretch/>
        </p:blipFill>
        <p:spPr bwMode="auto">
          <a:xfrm>
            <a:off x="260720" y="1022804"/>
            <a:ext cx="2666527" cy="1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82" y="4045494"/>
            <a:ext cx="460654" cy="460654"/>
          </a:xfrm>
          <a:prstGeom prst="rect">
            <a:avLst/>
          </a:prstGeom>
        </p:spPr>
      </p:pic>
      <p:pic>
        <p:nvPicPr>
          <p:cNvPr id="36" name="Picture 4" descr="https://code-qr.ru/storage/generated/2024/08/24/fb2a2ffa643a1d3b2535598972df644d/202408241903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83" y="4048154"/>
            <a:ext cx="460654" cy="4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s://code-qr.ru/storage/generated/2024/08/24/5d3ed5245e69eda2fc7815d5db658395/202408241901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80" y="4048154"/>
            <a:ext cx="460654" cy="4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code-qr.ru/storage/generated/2024/08/24/a4b59aad9cf2bc1dbda3542ee7e086e3/202408241901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40" y="4045494"/>
            <a:ext cx="460654" cy="4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 descr="D:\Гусев\! подготовка\2. Учеба\1. отбор на учебу\2022\!!! Агитация готово\YouTube_Logo_(2005-2011)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402" y="4695756"/>
            <a:ext cx="428845" cy="13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D:\Гусев\! подготовка\2. Учеба\1. отбор на учебу\2022\!!! Агитация готово\VK_Blue_Logo_t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24" y="4649689"/>
            <a:ext cx="283367" cy="24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X:\УКВРиПО\Гусев\Агитационные материалы 2024\лого ури.png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65" y="4621475"/>
            <a:ext cx="316889" cy="28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277" b="75105" l="6500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52" y="4488364"/>
            <a:ext cx="332114" cy="551205"/>
          </a:xfrm>
          <a:prstGeom prst="rect">
            <a:avLst/>
          </a:prstGeom>
        </p:spPr>
      </p:pic>
      <p:sp>
        <p:nvSpPr>
          <p:cNvPr id="49" name="Скругленный прямоугольник 48"/>
          <p:cNvSpPr/>
          <p:nvPr/>
        </p:nvSpPr>
        <p:spPr>
          <a:xfrm>
            <a:off x="3402544" y="1710376"/>
            <a:ext cx="1763036" cy="2430781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56874" y="1832008"/>
            <a:ext cx="1647627" cy="2523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Среднее </a:t>
            </a: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общее образование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</a:rPr>
              <a:t>11 классов)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bg1"/>
                </a:solidFill>
              </a:rPr>
              <a:t>или</a:t>
            </a: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среднее профессиональное 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(колледж, техникум)</a:t>
            </a:r>
          </a:p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000792" y="1966092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74172" y="1229917"/>
            <a:ext cx="3417347" cy="203325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ЕГЭ: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математика (профильная)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физика или химия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русский язык  </a:t>
            </a:r>
          </a:p>
          <a:p>
            <a:pPr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553106" y="3334984"/>
            <a:ext cx="3433024" cy="1632643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Результаты ЕГЭ или внутренние вступительн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 испытания ВУЗа:</a:t>
            </a:r>
          </a:p>
          <a:p>
            <a:pPr lvl="0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Безопасность </a:t>
            </a: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жизнедеятельности</a:t>
            </a:r>
            <a:endParaRPr lang="en-US" sz="1200" b="1" dirty="0" smtClean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200" b="1" kern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Экзамен </a:t>
            </a:r>
            <a:r>
              <a:rPr lang="ru-RU" sz="1200" b="1" kern="1200" dirty="0">
                <a:solidFill>
                  <a:schemeClr val="bg1"/>
                </a:solidFill>
                <a:cs typeface="Times New Roman" panose="02020603050405020304" pitchFamily="18" charset="0"/>
              </a:rPr>
              <a:t>по Пожарной </a:t>
            </a:r>
            <a:r>
              <a:rPr lang="ru-RU" sz="1200" b="1" kern="1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безопасности</a:t>
            </a:r>
            <a:endParaRPr lang="en-US" sz="1200" b="1" kern="12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2540" y="3383652"/>
            <a:ext cx="334289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b="1" dirty="0" err="1" smtClean="0">
                <a:solidFill>
                  <a:schemeClr val="bg1"/>
                </a:solidFill>
              </a:rPr>
              <a:t>Техносферная</a:t>
            </a:r>
            <a:r>
              <a:rPr lang="ru-RU" sz="1600" b="1" dirty="0" smtClean="0">
                <a:solidFill>
                  <a:schemeClr val="bg1"/>
                </a:solidFill>
              </a:rPr>
              <a:t> безопасность – 4 года </a:t>
            </a:r>
            <a:r>
              <a:rPr lang="ru-RU" sz="1600" b="1" dirty="0" err="1" smtClean="0">
                <a:solidFill>
                  <a:schemeClr val="bg1"/>
                </a:solidFill>
              </a:rPr>
              <a:t>бакалавриат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540" y="2925766"/>
            <a:ext cx="3318967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bg1"/>
                </a:solidFill>
              </a:rPr>
              <a:t>Пожарная безопасность – 5 лет </a:t>
            </a:r>
            <a:r>
              <a:rPr lang="ru-RU" sz="1600" b="1" dirty="0" err="1" smtClean="0">
                <a:solidFill>
                  <a:schemeClr val="bg1"/>
                </a:solidFill>
              </a:rPr>
              <a:t>специалитет</a:t>
            </a:r>
            <a:r>
              <a:rPr lang="ru-RU" sz="1600" b="1" dirty="0" smtClean="0">
                <a:solidFill>
                  <a:schemeClr val="bg1"/>
                </a:solidFill>
              </a:rPr>
              <a:t> (юноши)  </a:t>
            </a:r>
            <a:endParaRPr kumimoji="0" lang="ru-RU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67" name="Стрелка вправо 66"/>
          <p:cNvSpPr/>
          <p:nvPr/>
        </p:nvSpPr>
        <p:spPr>
          <a:xfrm>
            <a:off x="5000792" y="3562536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460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2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Скругленный прямоугольник 43"/>
          <p:cNvSpPr/>
          <p:nvPr/>
        </p:nvSpPr>
        <p:spPr>
          <a:xfrm>
            <a:off x="189019" y="3713459"/>
            <a:ext cx="3414793" cy="1295844"/>
          </a:xfrm>
          <a:prstGeom prst="roundRect">
            <a:avLst/>
          </a:prstGeom>
          <a:gradFill>
            <a:gsLst>
              <a:gs pos="57000">
                <a:srgbClr val="FF9900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285750" lvl="0" indent="-285750">
              <a:buFont typeface="Wingdings" pitchFamily="2" charset="2"/>
              <a:buChar char="q"/>
            </a:pPr>
            <a:endParaRPr lang="ru-RU" sz="800" b="1" dirty="0"/>
          </a:p>
        </p:txBody>
      </p:sp>
      <p:sp>
        <p:nvSpPr>
          <p:cNvPr id="281" name="Прямая соединительная линия 17"/>
          <p:cNvSpPr/>
          <p:nvPr/>
        </p:nvSpPr>
        <p:spPr>
          <a:xfrm flipH="1">
            <a:off x="9115346" y="283450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82" name="009.png" descr="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081" y="1060972"/>
            <a:ext cx="4065838" cy="4065838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Прямая соединительная линия 17"/>
          <p:cNvSpPr/>
          <p:nvPr/>
        </p:nvSpPr>
        <p:spPr>
          <a:xfrm flipH="1">
            <a:off x="22497" y="535138"/>
            <a:ext cx="1" cy="460690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Прямая соединительная линия 17"/>
          <p:cNvSpPr/>
          <p:nvPr/>
        </p:nvSpPr>
        <p:spPr>
          <a:xfrm flipH="1">
            <a:off x="9115346" y="469717"/>
            <a:ext cx="1" cy="4606908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5" name="Прямая соединительная линия 2"/>
          <p:cNvSpPr/>
          <p:nvPr/>
        </p:nvSpPr>
        <p:spPr>
          <a:xfrm>
            <a:off x="-7258" y="5109386"/>
            <a:ext cx="9158516" cy="4279"/>
          </a:xfrm>
          <a:prstGeom prst="line">
            <a:avLst/>
          </a:prstGeom>
          <a:ln w="57150">
            <a:solidFill>
              <a:srgbClr val="23538D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288" name="Прямоугольник 5"/>
          <p:cNvGrpSpPr/>
          <p:nvPr/>
        </p:nvGrpSpPr>
        <p:grpSpPr>
          <a:xfrm>
            <a:off x="-7801" y="-124370"/>
            <a:ext cx="9159602" cy="1185342"/>
            <a:chOff x="-1" y="-124369"/>
            <a:chExt cx="9159600" cy="1185339"/>
          </a:xfrm>
        </p:grpSpPr>
        <p:sp>
          <p:nvSpPr>
            <p:cNvPr id="286" name="Прямоугольник"/>
            <p:cNvSpPr/>
            <p:nvPr/>
          </p:nvSpPr>
          <p:spPr>
            <a:xfrm>
              <a:off x="-1" y="-1"/>
              <a:ext cx="9159600" cy="936605"/>
            </a:xfrm>
            <a:prstGeom prst="rect">
              <a:avLst/>
            </a:prstGeom>
            <a:gradFill flip="none" rotWithShape="1">
              <a:gsLst>
                <a:gs pos="0">
                  <a:srgbClr val="0E2C51"/>
                </a:gs>
                <a:gs pos="36000">
                  <a:srgbClr val="144075"/>
                </a:gs>
                <a:gs pos="100000">
                  <a:srgbClr val="194C8C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7" name="РЕЗУЛЬТАТ ПРОВОДИМОЙ РАБОТЫ"/>
            <p:cNvSpPr txBox="1"/>
            <p:nvPr/>
          </p:nvSpPr>
          <p:spPr>
            <a:xfrm>
              <a:off x="7800" y="-124369"/>
              <a:ext cx="9082982" cy="1185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8299" tIns="38299" rIns="38299" bIns="38299" numCol="1" anchor="ctr">
              <a:spAutoFit/>
            </a:bodyPr>
            <a:lstStyle/>
            <a:p>
              <a:pPr algn="ctr"/>
              <a:endParaRPr lang="ru-RU" sz="2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Академия ГПС МЧС России</a:t>
              </a:r>
              <a:br>
                <a:rPr lang="ru-RU" sz="2400" b="1" dirty="0">
                  <a:solidFill>
                    <a:schemeClr val="bg1"/>
                  </a:solidFill>
                </a:rPr>
              </a:br>
              <a:endParaRPr lang="ru-RU" sz="2400" dirty="0">
                <a:solidFill>
                  <a:schemeClr val="bg1"/>
                </a:solidFill>
                <a:latin typeface="Calibri" pitchFamily="34" charset="0"/>
                <a:ea typeface="Segoe UI Black" pitchFamily="34" charset="0"/>
                <a:cs typeface="Calibri" pitchFamily="34" charset="0"/>
              </a:endParaRPr>
            </a:p>
          </p:txBody>
        </p:sp>
      </p:grpSp>
      <p:sp>
        <p:nvSpPr>
          <p:cNvPr id="289" name="AutoShape 67"/>
          <p:cNvSpPr txBox="1">
            <a:spLocks noGrp="1"/>
          </p:cNvSpPr>
          <p:nvPr>
            <p:ph type="sldNum" sz="quarter" idx="4294967295"/>
          </p:nvPr>
        </p:nvSpPr>
        <p:spPr>
          <a:xfrm>
            <a:off x="8643667" y="-605"/>
            <a:ext cx="501647" cy="466794"/>
          </a:xfrm>
          <a:prstGeom prst="rect">
            <a:avLst/>
          </a:prstGeom>
          <a:solidFill>
            <a:srgbClr val="23538D"/>
          </a:solidFill>
          <a:effectLst>
            <a:outerShdw blurRad="50800" dist="38100" dir="54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140" tIns="34140" rIns="34140" bIns="34140"/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9</a:t>
            </a:fld>
            <a:endParaRPr dirty="0"/>
          </a:p>
        </p:txBody>
      </p:sp>
      <p:pic>
        <p:nvPicPr>
          <p:cNvPr id="290" name="Рисунок 8" descr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50" y="137852"/>
            <a:ext cx="501646" cy="660899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Скругленный прямоугольник 48"/>
          <p:cNvSpPr/>
          <p:nvPr/>
        </p:nvSpPr>
        <p:spPr>
          <a:xfrm>
            <a:off x="3482358" y="1229916"/>
            <a:ext cx="1763036" cy="2430781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43437" y="1229917"/>
            <a:ext cx="1647627" cy="25237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Среднее </a:t>
            </a: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общее образование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400" b="1" dirty="0" smtClean="0">
                <a:solidFill>
                  <a:schemeClr val="bg1"/>
                </a:solidFill>
              </a:rPr>
              <a:t>11 классов)</a:t>
            </a:r>
          </a:p>
          <a:p>
            <a:pPr algn="ctr"/>
            <a:endParaRPr lang="ru-RU" sz="1400" b="1" dirty="0" smtClean="0">
              <a:solidFill>
                <a:schemeClr val="bg1"/>
              </a:solidFill>
            </a:endParaRP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chemeClr val="bg1"/>
                </a:solidFill>
              </a:rPr>
              <a:t>или</a:t>
            </a:r>
          </a:p>
          <a:p>
            <a:pPr marL="0" marR="0" indent="0" algn="ctr" defTabSz="76656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среднее профессиональное </a:t>
            </a:r>
            <a:b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(колледж, техникум)</a:t>
            </a:r>
          </a:p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063902" y="1500629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74172" y="1060972"/>
            <a:ext cx="3417347" cy="2033250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Минимальный балл ЕГЭ: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27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математика (профильная)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физика или химия </a:t>
            </a:r>
          </a:p>
          <a:p>
            <a:pPr>
              <a:lnSpc>
                <a:spcPct val="107000"/>
              </a:lnSpc>
            </a:pPr>
            <a:r>
              <a:rPr lang="ru-RU" sz="1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русский язык  </a:t>
            </a:r>
          </a:p>
          <a:p>
            <a:pPr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553106" y="3161029"/>
            <a:ext cx="3433024" cy="1851285"/>
          </a:xfrm>
          <a:prstGeom prst="roundRect">
            <a:avLst/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Результаты ЕГЭ или внутренние вступительн</a:t>
            </a:r>
            <a:r>
              <a:rPr lang="ru-RU" sz="1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 испытания ВУЗа:</a:t>
            </a:r>
          </a:p>
          <a:p>
            <a:pPr lvl="0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Прикладная </a:t>
            </a: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Информационные технологии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русский язык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вступительные испытания: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Математика</a:t>
            </a:r>
          </a:p>
          <a:p>
            <a:pPr lvl="0">
              <a:lnSpc>
                <a:spcPct val="107000"/>
              </a:lnSpc>
            </a:pPr>
            <a:r>
              <a:rPr lang="ru-RU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Физическая подготовка</a:t>
            </a:r>
            <a:r>
              <a:rPr lang="en-US" sz="12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(сдача нормативов).</a:t>
            </a:r>
            <a:endParaRPr lang="ru-RU" sz="12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0016" y="2996432"/>
            <a:ext cx="334289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Информационные системы и </a:t>
            </a:r>
            <a:r>
              <a:rPr lang="ru-RU" sz="1600" b="1" dirty="0" smtClean="0">
                <a:solidFill>
                  <a:schemeClr val="bg1"/>
                </a:solidFill>
              </a:rPr>
              <a:t>технологии - </a:t>
            </a:r>
            <a:r>
              <a:rPr lang="ru-RU" sz="1600" b="1" dirty="0">
                <a:solidFill>
                  <a:schemeClr val="bg1"/>
                </a:solidFill>
              </a:rPr>
              <a:t>4 </a:t>
            </a:r>
            <a:r>
              <a:rPr lang="ru-RU" sz="1600" b="1" dirty="0" smtClean="0">
                <a:solidFill>
                  <a:schemeClr val="bg1"/>
                </a:solidFill>
              </a:rPr>
              <a:t>года, </a:t>
            </a:r>
            <a:r>
              <a:rPr lang="ru-RU" sz="1600" b="1" dirty="0" err="1" smtClean="0">
                <a:solidFill>
                  <a:schemeClr val="bg1"/>
                </a:solidFill>
              </a:rPr>
              <a:t>бакалавриват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7" name="Стрелка вправо 66"/>
          <p:cNvSpPr/>
          <p:nvPr/>
        </p:nvSpPr>
        <p:spPr>
          <a:xfrm rot="1696185">
            <a:off x="5000794" y="3342309"/>
            <a:ext cx="489204" cy="484632"/>
          </a:xfrm>
          <a:prstGeom prst="rightArrow">
            <a:avLst>
              <a:gd name="adj1" fmla="val 0"/>
              <a:gd name="adj2" fmla="val 50000"/>
            </a:avLst>
          </a:prstGeom>
          <a:gradFill>
            <a:gsLst>
              <a:gs pos="0">
                <a:srgbClr val="336699">
                  <a:alpha val="60000"/>
                </a:srgbClr>
              </a:gs>
              <a:gs pos="100000">
                <a:schemeClr val="accent6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pic>
        <p:nvPicPr>
          <p:cNvPr id="30" name="Picture 56" descr="G:\akademiya-gps-mchs-rossii-otkryvaet-svoi-dveri-abiturientam_1700830408285331299__2000x2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" y="1131931"/>
            <a:ext cx="3167210" cy="170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 descr="D:\Гусев\! подготовка\2. Учеба\1. отбор на учебу\2022\!!! Агитация готово\YouTube_Logo_(2005-2011)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40" y="4597800"/>
            <a:ext cx="519242" cy="17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D:\Гусев\! подготовка\2. Учеба\1. отбор на учебу\2022\!!! Агитация готово\VK_Blue_Logo_t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661" y="4573673"/>
            <a:ext cx="263680" cy="23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277" b="75105" l="6500" r="94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75" y="4404048"/>
            <a:ext cx="348637" cy="59604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4889" y="4516824"/>
            <a:ext cx="340511" cy="353189"/>
          </a:xfrm>
          <a:prstGeom prst="rect">
            <a:avLst/>
          </a:prstGeom>
        </p:spPr>
      </p:pic>
      <p:pic>
        <p:nvPicPr>
          <p:cNvPr id="45" name="Picture 2" descr="https://code-qr.ru/storage/generated/2024/08/24/f8d2ef3bef5190d9b5f9b6d9741b26bf/20240824190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40" y="3842140"/>
            <a:ext cx="519241" cy="5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code-qr.ru/storage/generated/2024/08/24/fb3f2008cd3dcaab10c7dc9f0d949865/2024082419048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64" y="3855469"/>
            <a:ext cx="519241" cy="5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7881" y="3851708"/>
            <a:ext cx="519241" cy="51924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0702" y="3851707"/>
            <a:ext cx="519241" cy="51924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9436" y="4603760"/>
            <a:ext cx="663526" cy="137092"/>
          </a:xfrm>
          <a:prstGeom prst="rect">
            <a:avLst/>
          </a:prstGeom>
        </p:spPr>
      </p:pic>
      <p:pic>
        <p:nvPicPr>
          <p:cNvPr id="52" name="Picture 6" descr="https://code-qr.ru/storage/generated/2024/08/24/0036bdd4a8512bf0f15eaf2f028b3a4b/202408241902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640" y="3855469"/>
            <a:ext cx="519241" cy="51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573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336699">
                <a:alpha val="60000"/>
              </a:srgbClr>
            </a:gs>
            <a:gs pos="100000">
              <a:schemeClr val="accent6">
                <a:tint val="50000"/>
                <a:shade val="100000"/>
                <a:satMod val="350000"/>
              </a:schemeClr>
            </a:gs>
          </a:gsLst>
        </a:gradFill>
        <a:ln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algn="ctr">
          <a:defRPr kumimoji="0" sz="1800" b="1" i="0" u="none" strike="noStrike" cap="none" spc="0" normalizeH="0" baseline="0" dirty="0">
            <a:ln>
              <a:noFill/>
            </a:ln>
            <a:solidFill>
              <a:srgbClr val="000000"/>
            </a:solidFill>
            <a:effectLst/>
            <a:uFillTx/>
            <a:sym typeface="Calibri"/>
          </a:defRPr>
        </a:defPPr>
      </a:lstStyle>
      <a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6656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76656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2">
              <a:lumOff val="16690"/>
            </a:schemeClr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6656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1123</Words>
  <Application>Microsoft Office PowerPoint</Application>
  <PresentationFormat>Экран (16:9)</PresentationFormat>
  <Paragraphs>674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Никонов Дмитрий Александрович</dc:creator>
  <cp:lastModifiedBy>Исаев Филипп Юрьевич</cp:lastModifiedBy>
  <cp:revision>155</cp:revision>
  <cp:lastPrinted>2024-06-03T10:16:31Z</cp:lastPrinted>
  <dcterms:modified xsi:type="dcterms:W3CDTF">2024-09-23T07:54:24Z</dcterms:modified>
</cp:coreProperties>
</file>