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958EB-EFA7-418C-98AE-0FD0BC88E5F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7E97D-85F6-45A7-AEC5-3AD8FE1E46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5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D2737-A040-4604-A45C-88E8E17BD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D77435-398D-4E48-8AB6-4B27802F6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F6EAAE-6C7C-4F7F-95A9-AC385CD09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E38912-F53C-42F2-8F7D-524AA43B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76ADD-561B-4A01-9D12-86B010E9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46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0758C-2BB1-486A-8CF6-5C5664BAE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763EA2-52AC-428E-BCA7-970657CC2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1A18A2-FDC9-4CD8-A66D-21174D306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5501EF-6672-4655-A353-25A59E614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3EFA56-6227-4A2C-B32A-3AC3756F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A827CD-5B0A-421B-9933-87E67892A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8E8DFE-103B-4E49-A986-EBC23F916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1C5889-3052-4884-9191-2F2B810F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6056A1-EDCD-4D95-8254-77A38177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AC3BD8-1761-4F94-820A-BA92D3B5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07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245A3-75A1-4C97-91B6-C24A576A2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C11972-5EEE-4F44-A5D4-D9AE2D03A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1DD5C2-5946-4FD9-A652-D8352292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EAE56E-E345-4E22-9834-20CD9290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63ABCB-8BA7-4BE4-98F2-E1E80788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2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841B9-37B6-44CF-9BA0-FB550DB8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D6E926-1989-4E7A-A793-81B5EEE3D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601C70-B384-4032-8483-D3CB91C4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3730DE-02A4-4D02-A511-EB125139A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496867-4B1D-41CF-B2A2-97E94AEC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5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844B7-2496-4392-B25F-474EEC2F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9CE061-9BD2-4E8F-A8B6-C2743D82B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A4D0C0-CA11-4333-9E31-FE018D252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1605B9-B620-4222-8A22-4993AFA4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343860-D481-4818-AF04-4EE97340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E1F0DD-8DFA-4186-B683-3F9EF788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33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10BDB-7D77-4222-A79D-9E7CA60A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EA111E-30B6-415A-919F-7BC7E9F13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9D1383-D321-49A2-8B00-9E8DB627B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D79148E-8EFF-4459-92C1-3726B0D04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87F5C9-B930-4895-B163-515AB2289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EDA7E9D-E123-442D-8B51-925A5DAF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DD7C6C5-A09E-4666-B681-5BC4ADD7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C9DFB0-49E1-4CAC-B098-136305CD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019086-18BA-4C01-ADA5-C38FF3CD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B2A1EE-3CF0-4EAE-A32D-1E82299C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C20D7D-83E6-4A71-A168-14C30422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19D9CE-771F-4E2C-9949-5533F44A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69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DD4CABC-B439-42FE-8A33-D456378A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735643-60C3-4A3A-B99E-FA10B6BD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185463-FCF1-4209-8B3D-B1E0BCB0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96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4FCD1-E0CD-44C5-9225-D5F068420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0D9E53-7029-44D4-B0A3-ED0B335D9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5F0710-B693-4C14-8A62-37C93D3C8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3094C2-E0DF-495D-8410-94044B7D9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E6EA4F-6B17-4281-AEC9-AE5960029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452E04-868E-4393-B8FC-F5BD434A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8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BE4774-D32A-400E-82A9-97A10E21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F56AF3-63E2-45AA-B5EA-4849204D8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971DBA-838D-4447-9355-B94D5370C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1932EE-A02A-4009-BCAD-7C6D7298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07F818-048E-4AFF-B563-A6C5A123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8A5F52-2EAA-44A0-8513-C1A23B42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50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5DF92-2796-4BCB-AFED-50C5CFC0C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FD1BA8-89A5-4EC0-8AC8-641F8A383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B084E7-4F9D-4FD7-A4B8-76B4CB68B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BD78-524C-4ED3-922E-5D4407BF6BA4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496C9D-6445-4599-B81D-7E61A97A1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C6BC52-82C3-48E1-8945-B9793578D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CDC8-882E-4623-9267-70EF41EB9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B2A02D1-8A31-424D-9F8D-BEB4ABA25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6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Что мы знаем о коррупции?</a:t>
            </a:r>
            <a:br>
              <a:rPr lang="ru-RU" sz="6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929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форму коррупции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AED26-E649-474D-8662-4D0B8501D39B}"/>
              </a:ext>
            </a:extLst>
          </p:cNvPr>
          <p:cNvSpPr txBox="1"/>
          <p:nvPr/>
        </p:nvSpPr>
        <p:spPr>
          <a:xfrm>
            <a:off x="838198" y="1704543"/>
            <a:ext cx="73636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 больного Иванова главврач недвусмысленно говорит, что ему требуется экстренная операция, но в общей очереди операцию придется «ждать очень долго»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CCC3C7-D77D-46DB-9E7B-4ADE75C74922}"/>
              </a:ext>
            </a:extLst>
          </p:cNvPr>
          <p:cNvSpPr txBox="1"/>
          <p:nvPr/>
        </p:nvSpPr>
        <p:spPr>
          <a:xfrm>
            <a:off x="838197" y="3454746"/>
            <a:ext cx="73636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 администрация в течение долгого периода затягивает решение вопроса с земельным участком по заявлению предпринимателя Соловьева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7223F9-1DE2-4935-8314-CA34F1209821}"/>
              </a:ext>
            </a:extLst>
          </p:cNvPr>
          <p:cNvSpPr txBox="1"/>
          <p:nvPr/>
        </p:nvSpPr>
        <p:spPr>
          <a:xfrm>
            <a:off x="8326582" y="1981205"/>
            <a:ext cx="361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Вымогательство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1F642E-B9B6-462B-9AFA-87DA7AEC75C2}"/>
              </a:ext>
            </a:extLst>
          </p:cNvPr>
          <p:cNvSpPr txBox="1"/>
          <p:nvPr/>
        </p:nvSpPr>
        <p:spPr>
          <a:xfrm>
            <a:off x="8201891" y="3621434"/>
            <a:ext cx="361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Волокита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AD008A-BDE8-43FB-BAB3-8828E7B6F617}"/>
              </a:ext>
            </a:extLst>
          </p:cNvPr>
          <p:cNvSpPr txBox="1"/>
          <p:nvPr/>
        </p:nvSpPr>
        <p:spPr>
          <a:xfrm>
            <a:off x="838197" y="4835618"/>
            <a:ext cx="73636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Вновь избранная администрация района назначила на различные должности членов своих семей и близких, друзей.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0078EE-6711-404A-9CC0-DAE61FD5D6D4}"/>
              </a:ext>
            </a:extLst>
          </p:cNvPr>
          <p:cNvSpPr txBox="1"/>
          <p:nvPr/>
        </p:nvSpPr>
        <p:spPr>
          <a:xfrm>
            <a:off x="8201891" y="5002306"/>
            <a:ext cx="361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Фаворитизм</a:t>
            </a:r>
          </a:p>
        </p:txBody>
      </p:sp>
    </p:spTree>
    <p:extLst>
      <p:ext uri="{BB962C8B-B14F-4D97-AF65-F5344CB8AC3E}">
        <p14:creationId xmlns:p14="http://schemas.microsoft.com/office/powerpoint/2010/main" val="12472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коррупция?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3AF78-2944-4E44-B20D-BCDCF5F07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6" y="1551709"/>
            <a:ext cx="5846618" cy="49411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римском праве существовал термин </a:t>
            </a:r>
            <a:r>
              <a:rPr lang="ru-RU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corrumpire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являлся синонимом слов «разламывать», «портить», «разрушать», «повреждать», «подкупать» и одновременно обозначал любое должностное противоправное действие. </a:t>
            </a:r>
            <a:r>
              <a:rPr lang="ru-RU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Corrupt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переводе с английского – развращенный, продажный, бесчестный,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сorruption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порча, разложение, искажение, испорченность.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В России введен реестр взяточников">
            <a:extLst>
              <a:ext uri="{FF2B5EF4-FFF2-40B4-BE49-F238E27FC236}">
                <a16:creationId xmlns:a16="http://schemas.microsoft.com/office/drawing/2014/main" id="{D7779DC3-38B5-45D1-A80F-CE6DFE6FF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063" y="1845108"/>
            <a:ext cx="5690537" cy="379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91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коррупция?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3AF78-2944-4E44-B20D-BCDCF5F07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494116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толковом словаре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В.И.Даля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коррупция толкуется как мздоимство и взяточничество. «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Мздоимствовать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брать подарки, приношения, взятки, быть продажным человеком.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Мздолюбие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сильное расположение к взяточничеству. Взятка – срыв, поборы, приношения, дары, гостинцы, приносы,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пикшеш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бакшиш, хабара,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могарычи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плата или подарок должностному лицу, во избежание стеснений, или подкуп его на незаконное дело. Лихоимец – жадный вымогатель, взяточник».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1" y="365125"/>
            <a:ext cx="11083637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коррупция?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273-ФЗ от 25 декабря 2008 г. «О противодействии коррупции»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3AF78-2944-4E44-B20D-BCDCF5F07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4972" y="1662549"/>
            <a:ext cx="8108374" cy="4941166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совершение деяний, указанных в подпункте “а” настоящего пункта, от имени или в интересах юридического лица</a:t>
            </a:r>
          </a:p>
        </p:txBody>
      </p:sp>
      <p:pic>
        <p:nvPicPr>
          <p:cNvPr id="2050" name="Picture 2" descr="Книга: &quot;Федеральный закон &quot;О противодействии коррупции ...">
            <a:extLst>
              <a:ext uri="{FF2B5EF4-FFF2-40B4-BE49-F238E27FC236}">
                <a16:creationId xmlns:a16="http://schemas.microsoft.com/office/drawing/2014/main" id="{0C702CFF-B204-4DC0-8829-B773C92AD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5" y="1690688"/>
            <a:ext cx="3293920" cy="485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30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коррупционного поведения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3AF78-2944-4E44-B20D-BCDCF5F07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14408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Проблемный вопрос: «Как у любого явления, у коррупции есть свои корни. Как вы думаете, что порождает коррупцию?»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AE57284-E67D-429A-A451-6A5C471BE870}"/>
              </a:ext>
            </a:extLst>
          </p:cNvPr>
          <p:cNvSpPr txBox="1">
            <a:spLocks/>
          </p:cNvSpPr>
          <p:nvPr/>
        </p:nvSpPr>
        <p:spPr>
          <a:xfrm>
            <a:off x="838199" y="2992582"/>
            <a:ext cx="10515599" cy="3375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ru-RU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Безработица, малый доход, низкий уровень жизни.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законов.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легкой наживы.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Нестабильность в стране.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развитость государственных институтов.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Неразвитость институтов гражданского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247978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коррупционного поведения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EDE46B-CEB3-4FF9-A900-43D4BD10C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4" y="1825625"/>
            <a:ext cx="3332018" cy="61277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Институциональные </a:t>
            </a: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id="{55E160C9-E16D-481A-B49E-6D3B4375CE96}"/>
              </a:ext>
            </a:extLst>
          </p:cNvPr>
          <p:cNvSpPr txBox="1">
            <a:spLocks/>
          </p:cNvSpPr>
          <p:nvPr/>
        </p:nvSpPr>
        <p:spPr>
          <a:xfrm>
            <a:off x="4215244" y="1825625"/>
            <a:ext cx="3332018" cy="612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</a:rPr>
              <a:t>Экономические</a:t>
            </a: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A7B79C7F-2122-4880-8747-28D096987CE8}"/>
              </a:ext>
            </a:extLst>
          </p:cNvPr>
          <p:cNvSpPr txBox="1">
            <a:spLocks/>
          </p:cNvSpPr>
          <p:nvPr/>
        </p:nvSpPr>
        <p:spPr>
          <a:xfrm>
            <a:off x="7758544" y="1825625"/>
            <a:ext cx="3768438" cy="612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</a:rPr>
              <a:t>Социально-культурные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1787DC-E945-4375-80B3-F65CF1450289}"/>
              </a:ext>
            </a:extLst>
          </p:cNvPr>
          <p:cNvSpPr txBox="1"/>
          <p:nvPr/>
        </p:nvSpPr>
        <p:spPr>
          <a:xfrm>
            <a:off x="671944" y="2571511"/>
            <a:ext cx="333201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закрытости в работе государственных ведомств;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громоздкая система отчетности, отсутствие прозрачности в системе законотворчества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кадровая политика государства, допускающая распространение возможности продвижения по службе вне зависимости от действительных результатов работы служащих.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0BE978-B30B-4881-8FFA-7C7B69DA31A7}"/>
              </a:ext>
            </a:extLst>
          </p:cNvPr>
          <p:cNvSpPr txBox="1"/>
          <p:nvPr/>
        </p:nvSpPr>
        <p:spPr>
          <a:xfrm>
            <a:off x="4215244" y="2571511"/>
            <a:ext cx="333201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низкие заработные платы государственных служащих;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полномочия чиновников влиять на деятельность фирм и граждан;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широкие полномочия распоряжаться какими-либо дефицитными благами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83E6B1-BF37-46BF-81CC-BE784F1127E4}"/>
              </a:ext>
            </a:extLst>
          </p:cNvPr>
          <p:cNvSpPr txBox="1"/>
          <p:nvPr/>
        </p:nvSpPr>
        <p:spPr>
          <a:xfrm>
            <a:off x="7758543" y="2571511"/>
            <a:ext cx="376843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деморализация общества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информированность и организованность граждан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пассивность в отношении своеволия «власть имущих».</a:t>
            </a:r>
          </a:p>
        </p:txBody>
      </p:sp>
    </p:spTree>
    <p:extLst>
      <p:ext uri="{BB962C8B-B14F-4D97-AF65-F5344CB8AC3E}">
        <p14:creationId xmlns:p14="http://schemas.microsoft.com/office/powerpoint/2010/main" val="16053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коррупции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273-ФЗ от 25 декабря 2008 г. «О противодействии коррупции» 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AE57284-E67D-429A-A451-6A5C471BE870}"/>
              </a:ext>
            </a:extLst>
          </p:cNvPr>
          <p:cNvSpPr txBox="1">
            <a:spLocks/>
          </p:cNvSpPr>
          <p:nvPr/>
        </p:nvSpPr>
        <p:spPr>
          <a:xfrm>
            <a:off x="838199" y="1524000"/>
            <a:ext cx="10515599" cy="4844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подкуп должностного лица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хищение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злоупотребление влиянием в корыстных целях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злоупотребление служебным положением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обогащение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воспрепятствование осуществлению правосудия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отмывание коррупционных доходов 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сокрытие коррупционных доходов</a:t>
            </a:r>
            <a:endParaRPr lang="ru-RU" sz="4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коррупции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AE57284-E67D-429A-A451-6A5C471BE870}"/>
              </a:ext>
            </a:extLst>
          </p:cNvPr>
          <p:cNvSpPr txBox="1">
            <a:spLocks/>
          </p:cNvSpPr>
          <p:nvPr/>
        </p:nvSpPr>
        <p:spPr>
          <a:xfrm>
            <a:off x="838199" y="1524000"/>
            <a:ext cx="10515599" cy="4844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600" dirty="0"/>
              <a:t>Взятка (подкуп) </a:t>
            </a:r>
          </a:p>
          <a:p>
            <a:pPr algn="just"/>
            <a:r>
              <a:rPr lang="ru-RU" sz="4000" dirty="0"/>
              <a:t>Откат</a:t>
            </a:r>
          </a:p>
          <a:p>
            <a:pPr algn="just"/>
            <a:r>
              <a:rPr lang="ru-RU" sz="4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/>
              <a:t>астрата</a:t>
            </a:r>
          </a:p>
          <a:p>
            <a:pPr algn="just"/>
            <a:r>
              <a:rPr lang="ru-RU" sz="4000" dirty="0"/>
              <a:t>Фаворитизм (блат)</a:t>
            </a:r>
          </a:p>
          <a:p>
            <a:pPr algn="just"/>
            <a:r>
              <a:rPr lang="ru-RU" sz="4000" dirty="0"/>
              <a:t>Непотизм (протекция родным)</a:t>
            </a:r>
          </a:p>
          <a:p>
            <a:pPr algn="just"/>
            <a:endParaRPr lang="ru-RU" sz="4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7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EE92B-41F6-4AEE-8CE3-DFCD9BE9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форму коррупции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EAE57284-E67D-429A-A451-6A5C471BE870}"/>
              </a:ext>
            </a:extLst>
          </p:cNvPr>
          <p:cNvSpPr txBox="1">
            <a:spLocks/>
          </p:cNvSpPr>
          <p:nvPr/>
        </p:nvSpPr>
        <p:spPr>
          <a:xfrm>
            <a:off x="838199" y="1524000"/>
            <a:ext cx="10515599" cy="4844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4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AED26-E649-474D-8662-4D0B8501D39B}"/>
              </a:ext>
            </a:extLst>
          </p:cNvPr>
          <p:cNvSpPr txBox="1"/>
          <p:nvPr/>
        </p:nvSpPr>
        <p:spPr>
          <a:xfrm>
            <a:off x="838198" y="1704543"/>
            <a:ext cx="736369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правил дорожного движения в нетрезвом виде, водитель Садыков заплатил сотруднику ГИБДД, который вместо того, чтобы заполнить протокол, взял деньги и отпустил Садыкова И.Р.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CCC3C7-D77D-46DB-9E7B-4ADE75C74922}"/>
              </a:ext>
            </a:extLst>
          </p:cNvPr>
          <p:cNvSpPr txBox="1"/>
          <p:nvPr/>
        </p:nvSpPr>
        <p:spPr>
          <a:xfrm>
            <a:off x="838197" y="4018047"/>
            <a:ext cx="736369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служащий Ковалев, отвечающий за распределение бесплатно предоставляемых медикаментов пациентам, часть медикаментов отправлял в частные аптеки для их дальнейшей реализации по высоким ценам.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7223F9-1DE2-4935-8314-CA34F1209821}"/>
              </a:ext>
            </a:extLst>
          </p:cNvPr>
          <p:cNvSpPr txBox="1"/>
          <p:nvPr/>
        </p:nvSpPr>
        <p:spPr>
          <a:xfrm>
            <a:off x="8326582" y="2050480"/>
            <a:ext cx="3616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</a:rPr>
              <a:t>Взятка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1F642E-B9B6-462B-9AFA-87DA7AEC75C2}"/>
              </a:ext>
            </a:extLst>
          </p:cNvPr>
          <p:cNvSpPr txBox="1"/>
          <p:nvPr/>
        </p:nvSpPr>
        <p:spPr>
          <a:xfrm>
            <a:off x="8326582" y="4410670"/>
            <a:ext cx="3616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</a:rPr>
              <a:t>Растрата</a:t>
            </a:r>
          </a:p>
        </p:txBody>
      </p:sp>
    </p:spTree>
    <p:extLst>
      <p:ext uri="{BB962C8B-B14F-4D97-AF65-F5344CB8AC3E}">
        <p14:creationId xmlns:p14="http://schemas.microsoft.com/office/powerpoint/2010/main" val="313256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585</Words>
  <Application>Microsoft Office PowerPoint</Application>
  <PresentationFormat>Широкоэкранный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Helvetica Neue</vt:lpstr>
      <vt:lpstr>Times New Roman</vt:lpstr>
      <vt:lpstr>Тема Office</vt:lpstr>
      <vt:lpstr>Что мы знаем о коррупции? </vt:lpstr>
      <vt:lpstr>Что такое коррупция?</vt:lpstr>
      <vt:lpstr>Что такое коррупция?</vt:lpstr>
      <vt:lpstr>Что такое коррупция? Федеральный закон № 273-ФЗ от 25 декабря 2008 г. «О противодействии коррупции» </vt:lpstr>
      <vt:lpstr>Причины коррупционного поведения</vt:lpstr>
      <vt:lpstr>Причины коррупционного поведения</vt:lpstr>
      <vt:lpstr>Виды коррупции Федеральный закон № 273-ФЗ от 25 декабря 2008 г. «О противодействии коррупции» </vt:lpstr>
      <vt:lpstr>Формы коррупции</vt:lpstr>
      <vt:lpstr>Определите форму коррупции</vt:lpstr>
      <vt:lpstr>Определите форму коррупции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мы знаем о коррупции? </dc:title>
  <dc:creator>Андрей Коробельников</dc:creator>
  <cp:lastModifiedBy>Андрей Коробельников</cp:lastModifiedBy>
  <cp:revision>1</cp:revision>
  <dcterms:created xsi:type="dcterms:W3CDTF">2022-02-10T04:12:03Z</dcterms:created>
  <dcterms:modified xsi:type="dcterms:W3CDTF">2022-02-11T00:21:07Z</dcterms:modified>
</cp:coreProperties>
</file>